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4.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7.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95" r:id="rId6"/>
    <p:sldMasterId id="2147483842" r:id="rId7"/>
    <p:sldMasterId id="2147483870" r:id="rId8"/>
    <p:sldMasterId id="2147483889" r:id="rId9"/>
    <p:sldMasterId id="2147483909" r:id="rId10"/>
    <p:sldMasterId id="2147483995" r:id="rId11"/>
  </p:sldMasterIdLst>
  <p:notesMasterIdLst>
    <p:notesMasterId r:id="rId76"/>
  </p:notesMasterIdLst>
  <p:handoutMasterIdLst>
    <p:handoutMasterId r:id="rId77"/>
  </p:handoutMasterIdLst>
  <p:sldIdLst>
    <p:sldId id="2076137618" r:id="rId12"/>
    <p:sldId id="257" r:id="rId13"/>
    <p:sldId id="2123258461" r:id="rId14"/>
    <p:sldId id="2123258472" r:id="rId15"/>
    <p:sldId id="2123258463" r:id="rId16"/>
    <p:sldId id="2123258503" r:id="rId17"/>
    <p:sldId id="2123258508" r:id="rId18"/>
    <p:sldId id="2123258523" r:id="rId19"/>
    <p:sldId id="2076137672" r:id="rId20"/>
    <p:sldId id="2123258522" r:id="rId21"/>
    <p:sldId id="2123258524" r:id="rId22"/>
    <p:sldId id="2123258525" r:id="rId23"/>
    <p:sldId id="2123258529" r:id="rId24"/>
    <p:sldId id="2123258527" r:id="rId25"/>
    <p:sldId id="2123258528" r:id="rId26"/>
    <p:sldId id="2123258526" r:id="rId27"/>
    <p:sldId id="2123258535" r:id="rId28"/>
    <p:sldId id="2123258536" r:id="rId29"/>
    <p:sldId id="2123258537" r:id="rId30"/>
    <p:sldId id="2123258563" r:id="rId31"/>
    <p:sldId id="2123258530" r:id="rId32"/>
    <p:sldId id="2123258539" r:id="rId33"/>
    <p:sldId id="2076137994" r:id="rId34"/>
    <p:sldId id="2123258543" r:id="rId35"/>
    <p:sldId id="2123258540" r:id="rId36"/>
    <p:sldId id="2123258538" r:id="rId37"/>
    <p:sldId id="2076137997" r:id="rId38"/>
    <p:sldId id="2123258517" r:id="rId39"/>
    <p:sldId id="2123258518" r:id="rId40"/>
    <p:sldId id="2123258544" r:id="rId41"/>
    <p:sldId id="2123258545" r:id="rId42"/>
    <p:sldId id="2123258546" r:id="rId43"/>
    <p:sldId id="2123258547" r:id="rId44"/>
    <p:sldId id="2123258541" r:id="rId45"/>
    <p:sldId id="2123258542" r:id="rId46"/>
    <p:sldId id="2076138004" r:id="rId47"/>
    <p:sldId id="2076138003" r:id="rId48"/>
    <p:sldId id="2123258566" r:id="rId49"/>
    <p:sldId id="2123258567" r:id="rId50"/>
    <p:sldId id="2123258568" r:id="rId51"/>
    <p:sldId id="2123258569" r:id="rId52"/>
    <p:sldId id="2123258570" r:id="rId53"/>
    <p:sldId id="2123258571" r:id="rId54"/>
    <p:sldId id="2123258531" r:id="rId55"/>
    <p:sldId id="2123258515" r:id="rId56"/>
    <p:sldId id="2123258555" r:id="rId57"/>
    <p:sldId id="2123258557" r:id="rId58"/>
    <p:sldId id="2123258558" r:id="rId59"/>
    <p:sldId id="2123258556" r:id="rId60"/>
    <p:sldId id="2123258514" r:id="rId61"/>
    <p:sldId id="2123258550" r:id="rId62"/>
    <p:sldId id="2123258551" r:id="rId63"/>
    <p:sldId id="2123258552" r:id="rId64"/>
    <p:sldId id="2123258553" r:id="rId65"/>
    <p:sldId id="2123258560" r:id="rId66"/>
    <p:sldId id="2123258564" r:id="rId67"/>
    <p:sldId id="2123258565" r:id="rId68"/>
    <p:sldId id="2123258562" r:id="rId69"/>
    <p:sldId id="2123258572" r:id="rId70"/>
    <p:sldId id="2123258573" r:id="rId71"/>
    <p:sldId id="2123258574" r:id="rId72"/>
    <p:sldId id="2123258576" r:id="rId73"/>
    <p:sldId id="2123258575" r:id="rId74"/>
    <p:sldId id="212325857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91A4D86-FD44-4186-A059-ED45DB8A0894}">
          <p14:sldIdLst>
            <p14:sldId id="2076137618"/>
            <p14:sldId id="257"/>
            <p14:sldId id="2123258461"/>
            <p14:sldId id="2123258472"/>
            <p14:sldId id="2123258463"/>
            <p14:sldId id="2123258503"/>
            <p14:sldId id="2123258508"/>
            <p14:sldId id="2123258523"/>
            <p14:sldId id="2076137672"/>
            <p14:sldId id="2123258522"/>
            <p14:sldId id="2123258524"/>
            <p14:sldId id="2123258525"/>
            <p14:sldId id="2123258529"/>
            <p14:sldId id="2123258527"/>
            <p14:sldId id="2123258528"/>
            <p14:sldId id="2123258526"/>
            <p14:sldId id="2123258535"/>
            <p14:sldId id="2123258536"/>
            <p14:sldId id="2123258537"/>
            <p14:sldId id="2123258563"/>
            <p14:sldId id="2123258530"/>
            <p14:sldId id="2123258539"/>
            <p14:sldId id="2076137994"/>
            <p14:sldId id="2123258543"/>
            <p14:sldId id="2123258540"/>
            <p14:sldId id="2123258538"/>
            <p14:sldId id="2076137997"/>
            <p14:sldId id="2123258517"/>
            <p14:sldId id="2123258518"/>
            <p14:sldId id="2123258544"/>
            <p14:sldId id="2123258545"/>
            <p14:sldId id="2123258546"/>
            <p14:sldId id="2123258547"/>
            <p14:sldId id="2123258541"/>
            <p14:sldId id="2123258542"/>
            <p14:sldId id="2076138004"/>
            <p14:sldId id="2076138003"/>
            <p14:sldId id="2123258566"/>
            <p14:sldId id="2123258567"/>
            <p14:sldId id="2123258568"/>
            <p14:sldId id="2123258569"/>
            <p14:sldId id="2123258570"/>
            <p14:sldId id="2123258571"/>
            <p14:sldId id="2123258531"/>
            <p14:sldId id="2123258515"/>
            <p14:sldId id="2123258555"/>
            <p14:sldId id="2123258557"/>
            <p14:sldId id="2123258558"/>
            <p14:sldId id="2123258556"/>
            <p14:sldId id="2123258514"/>
            <p14:sldId id="2123258550"/>
            <p14:sldId id="2123258551"/>
            <p14:sldId id="2123258552"/>
            <p14:sldId id="2123258553"/>
            <p14:sldId id="2123258560"/>
            <p14:sldId id="2123258564"/>
            <p14:sldId id="2123258565"/>
            <p14:sldId id="2123258562"/>
            <p14:sldId id="2123258572"/>
            <p14:sldId id="2123258573"/>
            <p14:sldId id="2123258574"/>
            <p14:sldId id="2123258576"/>
            <p14:sldId id="2123258575"/>
            <p14:sldId id="21232585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3C3C41"/>
    <a:srgbClr val="742774"/>
    <a:srgbClr val="74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C3ADC3-2B51-4428-996B-25C2271A7EF9}" v="1" dt="2022-10-03T10:36:32.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5897" autoAdjust="0"/>
  </p:normalViewPr>
  <p:slideViewPr>
    <p:cSldViewPr snapToGrid="0">
      <p:cViewPr varScale="1">
        <p:scale>
          <a:sx n="106" d="100"/>
          <a:sy n="106" d="100"/>
        </p:scale>
        <p:origin x="76"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microsoft.com/office/2015/10/relationships/revisionInfo" Target="revisionInfo.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D0237-A0B3-4FDC-B612-D448E7D224FC}" type="doc">
      <dgm:prSet loTypeId="urn:microsoft.com/office/officeart/2005/8/layout/cycle8" loCatId="cycle" qsTypeId="urn:microsoft.com/office/officeart/2005/8/quickstyle/simple1" qsCatId="simple" csTypeId="urn:microsoft.com/office/officeart/2005/8/colors/accent1_2" csCatId="accent1" phldr="1"/>
      <dgm:spPr/>
    </dgm:pt>
    <dgm:pt modelId="{83DF5930-B55E-4281-93CE-350DA5E22EDC}">
      <dgm:prSet phldrT="[Text]"/>
      <dgm:spPr/>
      <dgm:t>
        <a:bodyPr/>
        <a:lstStyle/>
        <a:p>
          <a:r>
            <a:rPr lang="en-GB" dirty="0"/>
            <a:t>Strategy</a:t>
          </a:r>
        </a:p>
      </dgm:t>
    </dgm:pt>
    <dgm:pt modelId="{39F5B062-79BC-4C1D-8E8C-50C4485CC2C3}" type="parTrans" cxnId="{49C9DA58-355B-4659-A18E-CC745AC5EC13}">
      <dgm:prSet/>
      <dgm:spPr/>
      <dgm:t>
        <a:bodyPr/>
        <a:lstStyle/>
        <a:p>
          <a:endParaRPr lang="en-GB"/>
        </a:p>
      </dgm:t>
    </dgm:pt>
    <dgm:pt modelId="{BFFE4997-792F-4705-9EE3-3E2FCD121D7A}" type="sibTrans" cxnId="{49C9DA58-355B-4659-A18E-CC745AC5EC13}">
      <dgm:prSet/>
      <dgm:spPr/>
      <dgm:t>
        <a:bodyPr/>
        <a:lstStyle/>
        <a:p>
          <a:endParaRPr lang="en-GB"/>
        </a:p>
      </dgm:t>
    </dgm:pt>
    <dgm:pt modelId="{B702F04E-4AAD-47E5-AECF-A224902673C2}">
      <dgm:prSet phldrT="[Text]"/>
      <dgm:spPr/>
      <dgm:t>
        <a:bodyPr/>
        <a:lstStyle/>
        <a:p>
          <a:r>
            <a:rPr lang="en-GB"/>
            <a:t>Nurture</a:t>
          </a:r>
        </a:p>
      </dgm:t>
    </dgm:pt>
    <dgm:pt modelId="{17116467-5332-47ED-8159-48F7C94AA6C4}" type="parTrans" cxnId="{4E08F9C1-30AF-4135-A4F8-BD553441F8E1}">
      <dgm:prSet/>
      <dgm:spPr/>
      <dgm:t>
        <a:bodyPr/>
        <a:lstStyle/>
        <a:p>
          <a:endParaRPr lang="en-GB"/>
        </a:p>
      </dgm:t>
    </dgm:pt>
    <dgm:pt modelId="{5127F794-69FF-40DA-A6AA-629DA77ACBEE}" type="sibTrans" cxnId="{4E08F9C1-30AF-4135-A4F8-BD553441F8E1}">
      <dgm:prSet/>
      <dgm:spPr/>
      <dgm:t>
        <a:bodyPr/>
        <a:lstStyle/>
        <a:p>
          <a:endParaRPr lang="en-GB"/>
        </a:p>
      </dgm:t>
    </dgm:pt>
    <dgm:pt modelId="{81E01A9D-7224-4B99-AEB4-1ED06B7682F8}">
      <dgm:prSet phldrT="[Text]"/>
      <dgm:spPr/>
      <dgm:t>
        <a:bodyPr/>
        <a:lstStyle/>
        <a:p>
          <a:r>
            <a:rPr lang="en-GB"/>
            <a:t>Governance and administration</a:t>
          </a:r>
        </a:p>
      </dgm:t>
    </dgm:pt>
    <dgm:pt modelId="{FC235425-1CEC-4804-8B3A-9D8F323A8F71}" type="parTrans" cxnId="{9FB083EF-D203-4651-8E00-1B57D0CED28F}">
      <dgm:prSet/>
      <dgm:spPr/>
      <dgm:t>
        <a:bodyPr/>
        <a:lstStyle/>
        <a:p>
          <a:endParaRPr lang="en-GB"/>
        </a:p>
      </dgm:t>
    </dgm:pt>
    <dgm:pt modelId="{AE9F0C5B-9FB7-4D61-9FFA-55A60746BB86}" type="sibTrans" cxnId="{9FB083EF-D203-4651-8E00-1B57D0CED28F}">
      <dgm:prSet/>
      <dgm:spPr/>
      <dgm:t>
        <a:bodyPr/>
        <a:lstStyle/>
        <a:p>
          <a:endParaRPr lang="en-GB"/>
        </a:p>
      </dgm:t>
    </dgm:pt>
    <dgm:pt modelId="{92195794-D754-44D3-826D-EE1030E4412F}">
      <dgm:prSet phldrT="[Text]"/>
      <dgm:spPr/>
      <dgm:t>
        <a:bodyPr/>
        <a:lstStyle/>
        <a:p>
          <a:r>
            <a:rPr lang="en-GB"/>
            <a:t>Training</a:t>
          </a:r>
        </a:p>
      </dgm:t>
    </dgm:pt>
    <dgm:pt modelId="{9F2FF12F-9114-4588-99C0-F6E71823647E}" type="parTrans" cxnId="{0F830B12-430F-445F-B083-667379A0C52E}">
      <dgm:prSet/>
      <dgm:spPr/>
      <dgm:t>
        <a:bodyPr/>
        <a:lstStyle/>
        <a:p>
          <a:endParaRPr lang="en-GB"/>
        </a:p>
      </dgm:t>
    </dgm:pt>
    <dgm:pt modelId="{37E8A56D-C3E7-42B9-BCFE-2D4194315D35}" type="sibTrans" cxnId="{0F830B12-430F-445F-B083-667379A0C52E}">
      <dgm:prSet/>
      <dgm:spPr/>
      <dgm:t>
        <a:bodyPr/>
        <a:lstStyle/>
        <a:p>
          <a:endParaRPr lang="en-GB"/>
        </a:p>
      </dgm:t>
    </dgm:pt>
    <dgm:pt modelId="{CABD68B8-B186-4AFF-8CE9-F7B3EC098B61}">
      <dgm:prSet phldrT="[Text]"/>
      <dgm:spPr/>
      <dgm:t>
        <a:bodyPr/>
        <a:lstStyle/>
        <a:p>
          <a:r>
            <a:rPr lang="en-GB"/>
            <a:t>Design and build</a:t>
          </a:r>
        </a:p>
      </dgm:t>
    </dgm:pt>
    <dgm:pt modelId="{77AA5AD5-3BFA-4009-B06E-EDEEB5E06BC1}" type="parTrans" cxnId="{7DB6D527-B9BB-4751-9F66-9AAF1C9F365B}">
      <dgm:prSet/>
      <dgm:spPr/>
      <dgm:t>
        <a:bodyPr/>
        <a:lstStyle/>
        <a:p>
          <a:endParaRPr lang="en-GB"/>
        </a:p>
      </dgm:t>
    </dgm:pt>
    <dgm:pt modelId="{529AB978-F693-411E-BF50-C266AB712FCF}" type="sibTrans" cxnId="{7DB6D527-B9BB-4751-9F66-9AAF1C9F365B}">
      <dgm:prSet/>
      <dgm:spPr/>
      <dgm:t>
        <a:bodyPr/>
        <a:lstStyle/>
        <a:p>
          <a:endParaRPr lang="en-GB"/>
        </a:p>
      </dgm:t>
    </dgm:pt>
    <dgm:pt modelId="{0D8E08D2-5978-462F-82C1-54FD62795B72}">
      <dgm:prSet phldrT="[Text]"/>
      <dgm:spPr/>
      <dgm:t>
        <a:bodyPr/>
        <a:lstStyle/>
        <a:p>
          <a:r>
            <a:rPr lang="en-GB"/>
            <a:t>Support</a:t>
          </a:r>
        </a:p>
      </dgm:t>
    </dgm:pt>
    <dgm:pt modelId="{9C489A1E-3342-4572-8811-F3ECDDD0109A}" type="parTrans" cxnId="{15A92C50-0C31-44E5-BEB8-0DF934AF65AD}">
      <dgm:prSet/>
      <dgm:spPr/>
      <dgm:t>
        <a:bodyPr/>
        <a:lstStyle/>
        <a:p>
          <a:endParaRPr lang="en-GB"/>
        </a:p>
      </dgm:t>
    </dgm:pt>
    <dgm:pt modelId="{110633B2-27AD-44BC-83F8-CDFFA08629A9}" type="sibTrans" cxnId="{15A92C50-0C31-44E5-BEB8-0DF934AF65AD}">
      <dgm:prSet/>
      <dgm:spPr/>
      <dgm:t>
        <a:bodyPr/>
        <a:lstStyle/>
        <a:p>
          <a:endParaRPr lang="en-GB"/>
        </a:p>
      </dgm:t>
    </dgm:pt>
    <dgm:pt modelId="{AE98A183-8C58-44BA-9261-62AE2DC6CE29}" type="pres">
      <dgm:prSet presAssocID="{9AED0237-A0B3-4FDC-B612-D448E7D224FC}" presName="compositeShape" presStyleCnt="0">
        <dgm:presLayoutVars>
          <dgm:chMax val="7"/>
          <dgm:dir/>
          <dgm:resizeHandles val="exact"/>
        </dgm:presLayoutVars>
      </dgm:prSet>
      <dgm:spPr/>
    </dgm:pt>
    <dgm:pt modelId="{FE215B37-DD50-45D7-B098-178D14136D28}" type="pres">
      <dgm:prSet presAssocID="{9AED0237-A0B3-4FDC-B612-D448E7D224FC}" presName="wedge1" presStyleLbl="node1" presStyleIdx="0" presStyleCnt="6"/>
      <dgm:spPr/>
    </dgm:pt>
    <dgm:pt modelId="{C2D6DCCC-8360-4841-AC54-EB4EB0BE16B8}" type="pres">
      <dgm:prSet presAssocID="{9AED0237-A0B3-4FDC-B612-D448E7D224FC}" presName="dummy1a" presStyleCnt="0"/>
      <dgm:spPr/>
    </dgm:pt>
    <dgm:pt modelId="{C1EFC2EC-BF5C-4D56-8947-569E9D4135CF}" type="pres">
      <dgm:prSet presAssocID="{9AED0237-A0B3-4FDC-B612-D448E7D224FC}" presName="dummy1b" presStyleCnt="0"/>
      <dgm:spPr/>
    </dgm:pt>
    <dgm:pt modelId="{3A15BD34-6A94-4713-98A0-6F867E9F6297}" type="pres">
      <dgm:prSet presAssocID="{9AED0237-A0B3-4FDC-B612-D448E7D224FC}" presName="wedge1Tx" presStyleLbl="node1" presStyleIdx="0" presStyleCnt="6">
        <dgm:presLayoutVars>
          <dgm:chMax val="0"/>
          <dgm:chPref val="0"/>
          <dgm:bulletEnabled val="1"/>
        </dgm:presLayoutVars>
      </dgm:prSet>
      <dgm:spPr/>
    </dgm:pt>
    <dgm:pt modelId="{1F79A04F-DCAB-4672-89BC-606553EE9E09}" type="pres">
      <dgm:prSet presAssocID="{9AED0237-A0B3-4FDC-B612-D448E7D224FC}" presName="wedge2" presStyleLbl="node1" presStyleIdx="1" presStyleCnt="6"/>
      <dgm:spPr/>
    </dgm:pt>
    <dgm:pt modelId="{9F5AE64E-703E-432F-8B50-5A468D72401B}" type="pres">
      <dgm:prSet presAssocID="{9AED0237-A0B3-4FDC-B612-D448E7D224FC}" presName="dummy2a" presStyleCnt="0"/>
      <dgm:spPr/>
    </dgm:pt>
    <dgm:pt modelId="{A488D66A-CBCE-4119-B1B6-B303618D2B1A}" type="pres">
      <dgm:prSet presAssocID="{9AED0237-A0B3-4FDC-B612-D448E7D224FC}" presName="dummy2b" presStyleCnt="0"/>
      <dgm:spPr/>
    </dgm:pt>
    <dgm:pt modelId="{1D193728-F296-4559-9D9C-A4795FCF211A}" type="pres">
      <dgm:prSet presAssocID="{9AED0237-A0B3-4FDC-B612-D448E7D224FC}" presName="wedge2Tx" presStyleLbl="node1" presStyleIdx="1" presStyleCnt="6">
        <dgm:presLayoutVars>
          <dgm:chMax val="0"/>
          <dgm:chPref val="0"/>
          <dgm:bulletEnabled val="1"/>
        </dgm:presLayoutVars>
      </dgm:prSet>
      <dgm:spPr/>
    </dgm:pt>
    <dgm:pt modelId="{D9D69156-C162-4D54-A2C9-39BD66439C3E}" type="pres">
      <dgm:prSet presAssocID="{9AED0237-A0B3-4FDC-B612-D448E7D224FC}" presName="wedge3" presStyleLbl="node1" presStyleIdx="2" presStyleCnt="6"/>
      <dgm:spPr/>
    </dgm:pt>
    <dgm:pt modelId="{A1D7C379-6ED8-4179-8CC7-C13DA828725B}" type="pres">
      <dgm:prSet presAssocID="{9AED0237-A0B3-4FDC-B612-D448E7D224FC}" presName="dummy3a" presStyleCnt="0"/>
      <dgm:spPr/>
    </dgm:pt>
    <dgm:pt modelId="{FCE9A86F-2B60-49E9-8FAE-710F96A66C2C}" type="pres">
      <dgm:prSet presAssocID="{9AED0237-A0B3-4FDC-B612-D448E7D224FC}" presName="dummy3b" presStyleCnt="0"/>
      <dgm:spPr/>
    </dgm:pt>
    <dgm:pt modelId="{814BC3CE-3BBD-418B-A6AB-8DAFE152D218}" type="pres">
      <dgm:prSet presAssocID="{9AED0237-A0B3-4FDC-B612-D448E7D224FC}" presName="wedge3Tx" presStyleLbl="node1" presStyleIdx="2" presStyleCnt="6">
        <dgm:presLayoutVars>
          <dgm:chMax val="0"/>
          <dgm:chPref val="0"/>
          <dgm:bulletEnabled val="1"/>
        </dgm:presLayoutVars>
      </dgm:prSet>
      <dgm:spPr/>
    </dgm:pt>
    <dgm:pt modelId="{6DFA4D4E-14F7-4E74-99C8-3D5C2BA9225E}" type="pres">
      <dgm:prSet presAssocID="{9AED0237-A0B3-4FDC-B612-D448E7D224FC}" presName="wedge4" presStyleLbl="node1" presStyleIdx="3" presStyleCnt="6"/>
      <dgm:spPr/>
    </dgm:pt>
    <dgm:pt modelId="{AAD0516F-D585-4E40-8B07-985E67C6E67A}" type="pres">
      <dgm:prSet presAssocID="{9AED0237-A0B3-4FDC-B612-D448E7D224FC}" presName="dummy4a" presStyleCnt="0"/>
      <dgm:spPr/>
    </dgm:pt>
    <dgm:pt modelId="{8859913B-8217-4E02-A76B-C42659CC0C66}" type="pres">
      <dgm:prSet presAssocID="{9AED0237-A0B3-4FDC-B612-D448E7D224FC}" presName="dummy4b" presStyleCnt="0"/>
      <dgm:spPr/>
    </dgm:pt>
    <dgm:pt modelId="{B1F1AA3B-61EB-49CE-9C53-9387C22996DD}" type="pres">
      <dgm:prSet presAssocID="{9AED0237-A0B3-4FDC-B612-D448E7D224FC}" presName="wedge4Tx" presStyleLbl="node1" presStyleIdx="3" presStyleCnt="6">
        <dgm:presLayoutVars>
          <dgm:chMax val="0"/>
          <dgm:chPref val="0"/>
          <dgm:bulletEnabled val="1"/>
        </dgm:presLayoutVars>
      </dgm:prSet>
      <dgm:spPr/>
    </dgm:pt>
    <dgm:pt modelId="{720268B3-FC6C-4193-95F7-04E9AC9C0D81}" type="pres">
      <dgm:prSet presAssocID="{9AED0237-A0B3-4FDC-B612-D448E7D224FC}" presName="wedge5" presStyleLbl="node1" presStyleIdx="4" presStyleCnt="6"/>
      <dgm:spPr/>
    </dgm:pt>
    <dgm:pt modelId="{C9840704-7CBB-4AD1-8402-1EB6F495F5BF}" type="pres">
      <dgm:prSet presAssocID="{9AED0237-A0B3-4FDC-B612-D448E7D224FC}" presName="dummy5a" presStyleCnt="0"/>
      <dgm:spPr/>
    </dgm:pt>
    <dgm:pt modelId="{B1743194-6026-4570-9522-0D3152EA555D}" type="pres">
      <dgm:prSet presAssocID="{9AED0237-A0B3-4FDC-B612-D448E7D224FC}" presName="dummy5b" presStyleCnt="0"/>
      <dgm:spPr/>
    </dgm:pt>
    <dgm:pt modelId="{02EB4AC2-E454-4C1B-A020-A9004024D614}" type="pres">
      <dgm:prSet presAssocID="{9AED0237-A0B3-4FDC-B612-D448E7D224FC}" presName="wedge5Tx" presStyleLbl="node1" presStyleIdx="4" presStyleCnt="6">
        <dgm:presLayoutVars>
          <dgm:chMax val="0"/>
          <dgm:chPref val="0"/>
          <dgm:bulletEnabled val="1"/>
        </dgm:presLayoutVars>
      </dgm:prSet>
      <dgm:spPr/>
    </dgm:pt>
    <dgm:pt modelId="{71CE3CBC-EE86-4725-868A-49FF12597F84}" type="pres">
      <dgm:prSet presAssocID="{9AED0237-A0B3-4FDC-B612-D448E7D224FC}" presName="wedge6" presStyleLbl="node1" presStyleIdx="5" presStyleCnt="6"/>
      <dgm:spPr/>
    </dgm:pt>
    <dgm:pt modelId="{EBA28C1E-36E9-426C-8AAB-E111DB315E22}" type="pres">
      <dgm:prSet presAssocID="{9AED0237-A0B3-4FDC-B612-D448E7D224FC}" presName="dummy6a" presStyleCnt="0"/>
      <dgm:spPr/>
    </dgm:pt>
    <dgm:pt modelId="{454D2CAF-D69D-49D3-80E6-3E649D4DE775}" type="pres">
      <dgm:prSet presAssocID="{9AED0237-A0B3-4FDC-B612-D448E7D224FC}" presName="dummy6b" presStyleCnt="0"/>
      <dgm:spPr/>
    </dgm:pt>
    <dgm:pt modelId="{E0C02774-854E-4ACE-8C1E-546C95323393}" type="pres">
      <dgm:prSet presAssocID="{9AED0237-A0B3-4FDC-B612-D448E7D224FC}" presName="wedge6Tx" presStyleLbl="node1" presStyleIdx="5" presStyleCnt="6">
        <dgm:presLayoutVars>
          <dgm:chMax val="0"/>
          <dgm:chPref val="0"/>
          <dgm:bulletEnabled val="1"/>
        </dgm:presLayoutVars>
      </dgm:prSet>
      <dgm:spPr/>
    </dgm:pt>
    <dgm:pt modelId="{DA9134A7-1DBA-4C3B-ACF2-322C122B955F}" type="pres">
      <dgm:prSet presAssocID="{BFFE4997-792F-4705-9EE3-3E2FCD121D7A}" presName="arrowWedge1" presStyleLbl="fgSibTrans2D1" presStyleIdx="0" presStyleCnt="6"/>
      <dgm:spPr/>
    </dgm:pt>
    <dgm:pt modelId="{9DB8849C-C8CC-4883-9FFD-415C5F9176B2}" type="pres">
      <dgm:prSet presAssocID="{5127F794-69FF-40DA-A6AA-629DA77ACBEE}" presName="arrowWedge2" presStyleLbl="fgSibTrans2D1" presStyleIdx="1" presStyleCnt="6"/>
      <dgm:spPr/>
    </dgm:pt>
    <dgm:pt modelId="{22ABC685-477C-4BDD-99A5-CAECC9C7CF8A}" type="pres">
      <dgm:prSet presAssocID="{AE9F0C5B-9FB7-4D61-9FFA-55A60746BB86}" presName="arrowWedge3" presStyleLbl="fgSibTrans2D1" presStyleIdx="2" presStyleCnt="6"/>
      <dgm:spPr/>
    </dgm:pt>
    <dgm:pt modelId="{7A08A12B-5E8E-4CA0-B556-00C16C521C73}" type="pres">
      <dgm:prSet presAssocID="{37E8A56D-C3E7-42B9-BCFE-2D4194315D35}" presName="arrowWedge4" presStyleLbl="fgSibTrans2D1" presStyleIdx="3" presStyleCnt="6"/>
      <dgm:spPr/>
    </dgm:pt>
    <dgm:pt modelId="{38D63AA6-295C-4A2B-887B-F228E17A208C}" type="pres">
      <dgm:prSet presAssocID="{529AB978-F693-411E-BF50-C266AB712FCF}" presName="arrowWedge5" presStyleLbl="fgSibTrans2D1" presStyleIdx="4" presStyleCnt="6"/>
      <dgm:spPr/>
    </dgm:pt>
    <dgm:pt modelId="{B5A97710-3835-4A76-AC28-B1F0810EE93A}" type="pres">
      <dgm:prSet presAssocID="{110633B2-27AD-44BC-83F8-CDFFA08629A9}" presName="arrowWedge6" presStyleLbl="fgSibTrans2D1" presStyleIdx="5" presStyleCnt="6"/>
      <dgm:spPr/>
    </dgm:pt>
  </dgm:ptLst>
  <dgm:cxnLst>
    <dgm:cxn modelId="{0F830B12-430F-445F-B083-667379A0C52E}" srcId="{9AED0237-A0B3-4FDC-B612-D448E7D224FC}" destId="{92195794-D754-44D3-826D-EE1030E4412F}" srcOrd="3" destOrd="0" parTransId="{9F2FF12F-9114-4588-99C0-F6E71823647E}" sibTransId="{37E8A56D-C3E7-42B9-BCFE-2D4194315D35}"/>
    <dgm:cxn modelId="{7DB6D527-B9BB-4751-9F66-9AAF1C9F365B}" srcId="{9AED0237-A0B3-4FDC-B612-D448E7D224FC}" destId="{CABD68B8-B186-4AFF-8CE9-F7B3EC098B61}" srcOrd="4" destOrd="0" parTransId="{77AA5AD5-3BFA-4009-B06E-EDEEB5E06BC1}" sibTransId="{529AB978-F693-411E-BF50-C266AB712FCF}"/>
    <dgm:cxn modelId="{5DDA6432-8D1E-45B5-B434-5122154EA49C}" type="presOf" srcId="{92195794-D754-44D3-826D-EE1030E4412F}" destId="{6DFA4D4E-14F7-4E74-99C8-3D5C2BA9225E}" srcOrd="0" destOrd="0" presId="urn:microsoft.com/office/officeart/2005/8/layout/cycle8"/>
    <dgm:cxn modelId="{277B9564-19DB-43FE-9532-F6F5163398AF}" type="presOf" srcId="{CABD68B8-B186-4AFF-8CE9-F7B3EC098B61}" destId="{02EB4AC2-E454-4C1B-A020-A9004024D614}" srcOrd="1" destOrd="0" presId="urn:microsoft.com/office/officeart/2005/8/layout/cycle8"/>
    <dgm:cxn modelId="{19C73365-307A-429B-9AFF-9F1381AB2F5F}" type="presOf" srcId="{83DF5930-B55E-4281-93CE-350DA5E22EDC}" destId="{3A15BD34-6A94-4713-98A0-6F867E9F6297}" srcOrd="1" destOrd="0" presId="urn:microsoft.com/office/officeart/2005/8/layout/cycle8"/>
    <dgm:cxn modelId="{15A92C50-0C31-44E5-BEB8-0DF934AF65AD}" srcId="{9AED0237-A0B3-4FDC-B612-D448E7D224FC}" destId="{0D8E08D2-5978-462F-82C1-54FD62795B72}" srcOrd="5" destOrd="0" parTransId="{9C489A1E-3342-4572-8811-F3ECDDD0109A}" sibTransId="{110633B2-27AD-44BC-83F8-CDFFA08629A9}"/>
    <dgm:cxn modelId="{C0387677-2BFB-40FB-95D6-B7E2021A1AC9}" type="presOf" srcId="{B702F04E-4AAD-47E5-AECF-A224902673C2}" destId="{1D193728-F296-4559-9D9C-A4795FCF211A}" srcOrd="1" destOrd="0" presId="urn:microsoft.com/office/officeart/2005/8/layout/cycle8"/>
    <dgm:cxn modelId="{49C9DA58-355B-4659-A18E-CC745AC5EC13}" srcId="{9AED0237-A0B3-4FDC-B612-D448E7D224FC}" destId="{83DF5930-B55E-4281-93CE-350DA5E22EDC}" srcOrd="0" destOrd="0" parTransId="{39F5B062-79BC-4C1D-8E8C-50C4485CC2C3}" sibTransId="{BFFE4997-792F-4705-9EE3-3E2FCD121D7A}"/>
    <dgm:cxn modelId="{E10BC087-9F95-43CA-B936-D9C0859391F5}" type="presOf" srcId="{0D8E08D2-5978-462F-82C1-54FD62795B72}" destId="{E0C02774-854E-4ACE-8C1E-546C95323393}" srcOrd="1" destOrd="0" presId="urn:microsoft.com/office/officeart/2005/8/layout/cycle8"/>
    <dgm:cxn modelId="{C50AE989-F00B-47A9-A270-1511BC2A4AD8}" type="presOf" srcId="{92195794-D754-44D3-826D-EE1030E4412F}" destId="{B1F1AA3B-61EB-49CE-9C53-9387C22996DD}" srcOrd="1" destOrd="0" presId="urn:microsoft.com/office/officeart/2005/8/layout/cycle8"/>
    <dgm:cxn modelId="{6C4459B6-FDF1-442B-9E96-3F37A532A841}" type="presOf" srcId="{0D8E08D2-5978-462F-82C1-54FD62795B72}" destId="{71CE3CBC-EE86-4725-868A-49FF12597F84}" srcOrd="0" destOrd="0" presId="urn:microsoft.com/office/officeart/2005/8/layout/cycle8"/>
    <dgm:cxn modelId="{5290ACB7-F2A9-4B10-8F7C-D865C57CF6F4}" type="presOf" srcId="{81E01A9D-7224-4B99-AEB4-1ED06B7682F8}" destId="{814BC3CE-3BBD-418B-A6AB-8DAFE152D218}" srcOrd="1" destOrd="0" presId="urn:microsoft.com/office/officeart/2005/8/layout/cycle8"/>
    <dgm:cxn modelId="{4E08F9C1-30AF-4135-A4F8-BD553441F8E1}" srcId="{9AED0237-A0B3-4FDC-B612-D448E7D224FC}" destId="{B702F04E-4AAD-47E5-AECF-A224902673C2}" srcOrd="1" destOrd="0" parTransId="{17116467-5332-47ED-8159-48F7C94AA6C4}" sibTransId="{5127F794-69FF-40DA-A6AA-629DA77ACBEE}"/>
    <dgm:cxn modelId="{D55DF9CD-9EB9-4AE0-9F05-3C2BBBFD00F4}" type="presOf" srcId="{B702F04E-4AAD-47E5-AECF-A224902673C2}" destId="{1F79A04F-DCAB-4672-89BC-606553EE9E09}" srcOrd="0" destOrd="0" presId="urn:microsoft.com/office/officeart/2005/8/layout/cycle8"/>
    <dgm:cxn modelId="{026EAFDB-C33C-4C71-B275-FE8C52C1321D}" type="presOf" srcId="{9AED0237-A0B3-4FDC-B612-D448E7D224FC}" destId="{AE98A183-8C58-44BA-9261-62AE2DC6CE29}" srcOrd="0" destOrd="0" presId="urn:microsoft.com/office/officeart/2005/8/layout/cycle8"/>
    <dgm:cxn modelId="{7E0C18DC-D0AF-4B1F-9130-2B003A568551}" type="presOf" srcId="{CABD68B8-B186-4AFF-8CE9-F7B3EC098B61}" destId="{720268B3-FC6C-4193-95F7-04E9AC9C0D81}" srcOrd="0" destOrd="0" presId="urn:microsoft.com/office/officeart/2005/8/layout/cycle8"/>
    <dgm:cxn modelId="{88D61FE0-2538-40BA-908B-7A317F6518EE}" type="presOf" srcId="{83DF5930-B55E-4281-93CE-350DA5E22EDC}" destId="{FE215B37-DD50-45D7-B098-178D14136D28}" srcOrd="0" destOrd="0" presId="urn:microsoft.com/office/officeart/2005/8/layout/cycle8"/>
    <dgm:cxn modelId="{9FB083EF-D203-4651-8E00-1B57D0CED28F}" srcId="{9AED0237-A0B3-4FDC-B612-D448E7D224FC}" destId="{81E01A9D-7224-4B99-AEB4-1ED06B7682F8}" srcOrd="2" destOrd="0" parTransId="{FC235425-1CEC-4804-8B3A-9D8F323A8F71}" sibTransId="{AE9F0C5B-9FB7-4D61-9FFA-55A60746BB86}"/>
    <dgm:cxn modelId="{95AA69F8-8EA9-4390-8852-246D320D6A26}" type="presOf" srcId="{81E01A9D-7224-4B99-AEB4-1ED06B7682F8}" destId="{D9D69156-C162-4D54-A2C9-39BD66439C3E}" srcOrd="0" destOrd="0" presId="urn:microsoft.com/office/officeart/2005/8/layout/cycle8"/>
    <dgm:cxn modelId="{98152EA1-7C4D-4252-BEDB-309E1BC8847B}" type="presParOf" srcId="{AE98A183-8C58-44BA-9261-62AE2DC6CE29}" destId="{FE215B37-DD50-45D7-B098-178D14136D28}" srcOrd="0" destOrd="0" presId="urn:microsoft.com/office/officeart/2005/8/layout/cycle8"/>
    <dgm:cxn modelId="{02B84281-B965-410C-B99C-9BD676C9C3D6}" type="presParOf" srcId="{AE98A183-8C58-44BA-9261-62AE2DC6CE29}" destId="{C2D6DCCC-8360-4841-AC54-EB4EB0BE16B8}" srcOrd="1" destOrd="0" presId="urn:microsoft.com/office/officeart/2005/8/layout/cycle8"/>
    <dgm:cxn modelId="{C2F2DD5B-7425-4279-BCFF-53FD033D206B}" type="presParOf" srcId="{AE98A183-8C58-44BA-9261-62AE2DC6CE29}" destId="{C1EFC2EC-BF5C-4D56-8947-569E9D4135CF}" srcOrd="2" destOrd="0" presId="urn:microsoft.com/office/officeart/2005/8/layout/cycle8"/>
    <dgm:cxn modelId="{BEDAFCCC-9913-41F2-98A2-1661190B9B8A}" type="presParOf" srcId="{AE98A183-8C58-44BA-9261-62AE2DC6CE29}" destId="{3A15BD34-6A94-4713-98A0-6F867E9F6297}" srcOrd="3" destOrd="0" presId="urn:microsoft.com/office/officeart/2005/8/layout/cycle8"/>
    <dgm:cxn modelId="{5D1B4314-D7A0-4D24-9BD2-D25C4C806EC0}" type="presParOf" srcId="{AE98A183-8C58-44BA-9261-62AE2DC6CE29}" destId="{1F79A04F-DCAB-4672-89BC-606553EE9E09}" srcOrd="4" destOrd="0" presId="urn:microsoft.com/office/officeart/2005/8/layout/cycle8"/>
    <dgm:cxn modelId="{206C01F9-9CA5-4394-8E0E-D4A42964E78B}" type="presParOf" srcId="{AE98A183-8C58-44BA-9261-62AE2DC6CE29}" destId="{9F5AE64E-703E-432F-8B50-5A468D72401B}" srcOrd="5" destOrd="0" presId="urn:microsoft.com/office/officeart/2005/8/layout/cycle8"/>
    <dgm:cxn modelId="{B2916A94-D818-49DF-9C79-EE74C6697CE7}" type="presParOf" srcId="{AE98A183-8C58-44BA-9261-62AE2DC6CE29}" destId="{A488D66A-CBCE-4119-B1B6-B303618D2B1A}" srcOrd="6" destOrd="0" presId="urn:microsoft.com/office/officeart/2005/8/layout/cycle8"/>
    <dgm:cxn modelId="{4A1592B3-F4F7-4250-8F2B-3F65FEAF9970}" type="presParOf" srcId="{AE98A183-8C58-44BA-9261-62AE2DC6CE29}" destId="{1D193728-F296-4559-9D9C-A4795FCF211A}" srcOrd="7" destOrd="0" presId="urn:microsoft.com/office/officeart/2005/8/layout/cycle8"/>
    <dgm:cxn modelId="{8AA45D41-4138-4708-AF4A-ECB1F3D7EB81}" type="presParOf" srcId="{AE98A183-8C58-44BA-9261-62AE2DC6CE29}" destId="{D9D69156-C162-4D54-A2C9-39BD66439C3E}" srcOrd="8" destOrd="0" presId="urn:microsoft.com/office/officeart/2005/8/layout/cycle8"/>
    <dgm:cxn modelId="{7B5589AE-0FA7-4CCF-BB01-7EB57DD30BE3}" type="presParOf" srcId="{AE98A183-8C58-44BA-9261-62AE2DC6CE29}" destId="{A1D7C379-6ED8-4179-8CC7-C13DA828725B}" srcOrd="9" destOrd="0" presId="urn:microsoft.com/office/officeart/2005/8/layout/cycle8"/>
    <dgm:cxn modelId="{86372F23-7E52-4858-8BD5-0937A68DE2E8}" type="presParOf" srcId="{AE98A183-8C58-44BA-9261-62AE2DC6CE29}" destId="{FCE9A86F-2B60-49E9-8FAE-710F96A66C2C}" srcOrd="10" destOrd="0" presId="urn:microsoft.com/office/officeart/2005/8/layout/cycle8"/>
    <dgm:cxn modelId="{0542ECFE-2742-4867-A9A2-EC90297F55BE}" type="presParOf" srcId="{AE98A183-8C58-44BA-9261-62AE2DC6CE29}" destId="{814BC3CE-3BBD-418B-A6AB-8DAFE152D218}" srcOrd="11" destOrd="0" presId="urn:microsoft.com/office/officeart/2005/8/layout/cycle8"/>
    <dgm:cxn modelId="{4BD42083-9052-461A-B0EC-6EDCC98B6BE2}" type="presParOf" srcId="{AE98A183-8C58-44BA-9261-62AE2DC6CE29}" destId="{6DFA4D4E-14F7-4E74-99C8-3D5C2BA9225E}" srcOrd="12" destOrd="0" presId="urn:microsoft.com/office/officeart/2005/8/layout/cycle8"/>
    <dgm:cxn modelId="{D6905AA6-A1ED-425E-A644-52FEE20E7453}" type="presParOf" srcId="{AE98A183-8C58-44BA-9261-62AE2DC6CE29}" destId="{AAD0516F-D585-4E40-8B07-985E67C6E67A}" srcOrd="13" destOrd="0" presId="urn:microsoft.com/office/officeart/2005/8/layout/cycle8"/>
    <dgm:cxn modelId="{96BA94C2-DA2A-47E5-962F-76E6FCCF9EAE}" type="presParOf" srcId="{AE98A183-8C58-44BA-9261-62AE2DC6CE29}" destId="{8859913B-8217-4E02-A76B-C42659CC0C66}" srcOrd="14" destOrd="0" presId="urn:microsoft.com/office/officeart/2005/8/layout/cycle8"/>
    <dgm:cxn modelId="{0C3BC38B-F495-4432-B4F0-B09A00F1A4EA}" type="presParOf" srcId="{AE98A183-8C58-44BA-9261-62AE2DC6CE29}" destId="{B1F1AA3B-61EB-49CE-9C53-9387C22996DD}" srcOrd="15" destOrd="0" presId="urn:microsoft.com/office/officeart/2005/8/layout/cycle8"/>
    <dgm:cxn modelId="{5387E627-FF7D-4458-BC1E-41C5562AAE79}" type="presParOf" srcId="{AE98A183-8C58-44BA-9261-62AE2DC6CE29}" destId="{720268B3-FC6C-4193-95F7-04E9AC9C0D81}" srcOrd="16" destOrd="0" presId="urn:microsoft.com/office/officeart/2005/8/layout/cycle8"/>
    <dgm:cxn modelId="{FCDB1169-2223-426D-B7FC-ABCFB131BAF4}" type="presParOf" srcId="{AE98A183-8C58-44BA-9261-62AE2DC6CE29}" destId="{C9840704-7CBB-4AD1-8402-1EB6F495F5BF}" srcOrd="17" destOrd="0" presId="urn:microsoft.com/office/officeart/2005/8/layout/cycle8"/>
    <dgm:cxn modelId="{C12F41CC-ED66-49DE-B48D-E5BDB6F497A8}" type="presParOf" srcId="{AE98A183-8C58-44BA-9261-62AE2DC6CE29}" destId="{B1743194-6026-4570-9522-0D3152EA555D}" srcOrd="18" destOrd="0" presId="urn:microsoft.com/office/officeart/2005/8/layout/cycle8"/>
    <dgm:cxn modelId="{70F842B5-ADA4-4C3C-BD3B-197539172A32}" type="presParOf" srcId="{AE98A183-8C58-44BA-9261-62AE2DC6CE29}" destId="{02EB4AC2-E454-4C1B-A020-A9004024D614}" srcOrd="19" destOrd="0" presId="urn:microsoft.com/office/officeart/2005/8/layout/cycle8"/>
    <dgm:cxn modelId="{4B9E88DA-E404-449D-AB15-B78663183940}" type="presParOf" srcId="{AE98A183-8C58-44BA-9261-62AE2DC6CE29}" destId="{71CE3CBC-EE86-4725-868A-49FF12597F84}" srcOrd="20" destOrd="0" presId="urn:microsoft.com/office/officeart/2005/8/layout/cycle8"/>
    <dgm:cxn modelId="{4A4D2631-7256-41B8-92F2-E3B0CCC05080}" type="presParOf" srcId="{AE98A183-8C58-44BA-9261-62AE2DC6CE29}" destId="{EBA28C1E-36E9-426C-8AAB-E111DB315E22}" srcOrd="21" destOrd="0" presId="urn:microsoft.com/office/officeart/2005/8/layout/cycle8"/>
    <dgm:cxn modelId="{D9484D86-9488-465B-A9A7-72B918F25AE5}" type="presParOf" srcId="{AE98A183-8C58-44BA-9261-62AE2DC6CE29}" destId="{454D2CAF-D69D-49D3-80E6-3E649D4DE775}" srcOrd="22" destOrd="0" presId="urn:microsoft.com/office/officeart/2005/8/layout/cycle8"/>
    <dgm:cxn modelId="{E4E97BB3-BB19-4891-9EB3-AD78261C752C}" type="presParOf" srcId="{AE98A183-8C58-44BA-9261-62AE2DC6CE29}" destId="{E0C02774-854E-4ACE-8C1E-546C95323393}" srcOrd="23" destOrd="0" presId="urn:microsoft.com/office/officeart/2005/8/layout/cycle8"/>
    <dgm:cxn modelId="{91FC72B9-2CC5-4994-9EE3-47ECF53F049E}" type="presParOf" srcId="{AE98A183-8C58-44BA-9261-62AE2DC6CE29}" destId="{DA9134A7-1DBA-4C3B-ACF2-322C122B955F}" srcOrd="24" destOrd="0" presId="urn:microsoft.com/office/officeart/2005/8/layout/cycle8"/>
    <dgm:cxn modelId="{7CE3139F-9952-4A18-AD45-C3C7D9BF5C4E}" type="presParOf" srcId="{AE98A183-8C58-44BA-9261-62AE2DC6CE29}" destId="{9DB8849C-C8CC-4883-9FFD-415C5F9176B2}" srcOrd="25" destOrd="0" presId="urn:microsoft.com/office/officeart/2005/8/layout/cycle8"/>
    <dgm:cxn modelId="{E6A9CBE9-BE1C-4CB6-98DF-09385EBC137B}" type="presParOf" srcId="{AE98A183-8C58-44BA-9261-62AE2DC6CE29}" destId="{22ABC685-477C-4BDD-99A5-CAECC9C7CF8A}" srcOrd="26" destOrd="0" presId="urn:microsoft.com/office/officeart/2005/8/layout/cycle8"/>
    <dgm:cxn modelId="{A5C56D28-DAE2-4383-AB4F-7802F2DDBBCF}" type="presParOf" srcId="{AE98A183-8C58-44BA-9261-62AE2DC6CE29}" destId="{7A08A12B-5E8E-4CA0-B556-00C16C521C73}" srcOrd="27" destOrd="0" presId="urn:microsoft.com/office/officeart/2005/8/layout/cycle8"/>
    <dgm:cxn modelId="{FFB3D0CB-445C-44FC-BE23-67E98CE7D238}" type="presParOf" srcId="{AE98A183-8C58-44BA-9261-62AE2DC6CE29}" destId="{38D63AA6-295C-4A2B-887B-F228E17A208C}" srcOrd="28" destOrd="0" presId="urn:microsoft.com/office/officeart/2005/8/layout/cycle8"/>
    <dgm:cxn modelId="{7AD98B50-973A-4190-B6B3-2A142ADF69E1}" type="presParOf" srcId="{AE98A183-8C58-44BA-9261-62AE2DC6CE29}" destId="{B5A97710-3835-4A76-AC28-B1F0810EE93A}"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15B37-DD50-45D7-B098-178D14136D28}">
      <dsp:nvSpPr>
        <dsp:cNvPr id="0" name=""/>
        <dsp:cNvSpPr/>
      </dsp:nvSpPr>
      <dsp:spPr>
        <a:xfrm>
          <a:off x="1262659" y="254203"/>
          <a:ext cx="3646743" cy="3646743"/>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t>Strategy</a:t>
          </a:r>
        </a:p>
      </dsp:txBody>
      <dsp:txXfrm>
        <a:off x="3172858" y="720031"/>
        <a:ext cx="955099" cy="738031"/>
      </dsp:txXfrm>
    </dsp:sp>
    <dsp:sp modelId="{1F79A04F-DCAB-4672-89BC-606553EE9E09}">
      <dsp:nvSpPr>
        <dsp:cNvPr id="0" name=""/>
        <dsp:cNvSpPr/>
      </dsp:nvSpPr>
      <dsp:spPr>
        <a:xfrm>
          <a:off x="1306073" y="329308"/>
          <a:ext cx="3646743" cy="3646743"/>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Nurture</a:t>
          </a:r>
        </a:p>
      </dsp:txBody>
      <dsp:txXfrm>
        <a:off x="3780649" y="1805371"/>
        <a:ext cx="998513" cy="716324"/>
      </dsp:txXfrm>
    </dsp:sp>
    <dsp:sp modelId="{D9D69156-C162-4D54-A2C9-39BD66439C3E}">
      <dsp:nvSpPr>
        <dsp:cNvPr id="0" name=""/>
        <dsp:cNvSpPr/>
      </dsp:nvSpPr>
      <dsp:spPr>
        <a:xfrm>
          <a:off x="1262659" y="404414"/>
          <a:ext cx="3646743" cy="3646743"/>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Governance and administration</a:t>
          </a:r>
        </a:p>
      </dsp:txBody>
      <dsp:txXfrm>
        <a:off x="3172858" y="2869005"/>
        <a:ext cx="955099" cy="738031"/>
      </dsp:txXfrm>
    </dsp:sp>
    <dsp:sp modelId="{6DFA4D4E-14F7-4E74-99C8-3D5C2BA9225E}">
      <dsp:nvSpPr>
        <dsp:cNvPr id="0" name=""/>
        <dsp:cNvSpPr/>
      </dsp:nvSpPr>
      <dsp:spPr>
        <a:xfrm>
          <a:off x="1175832" y="404414"/>
          <a:ext cx="3646743" cy="3646743"/>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Training</a:t>
          </a:r>
        </a:p>
      </dsp:txBody>
      <dsp:txXfrm>
        <a:off x="1957277" y="2869005"/>
        <a:ext cx="955099" cy="738031"/>
      </dsp:txXfrm>
    </dsp:sp>
    <dsp:sp modelId="{720268B3-FC6C-4193-95F7-04E9AC9C0D81}">
      <dsp:nvSpPr>
        <dsp:cNvPr id="0" name=""/>
        <dsp:cNvSpPr/>
      </dsp:nvSpPr>
      <dsp:spPr>
        <a:xfrm>
          <a:off x="1132419" y="329308"/>
          <a:ext cx="3646743" cy="3646743"/>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Design and build</a:t>
          </a:r>
        </a:p>
      </dsp:txBody>
      <dsp:txXfrm>
        <a:off x="1306073" y="1805371"/>
        <a:ext cx="998513" cy="716324"/>
      </dsp:txXfrm>
    </dsp:sp>
    <dsp:sp modelId="{71CE3CBC-EE86-4725-868A-49FF12597F84}">
      <dsp:nvSpPr>
        <dsp:cNvPr id="0" name=""/>
        <dsp:cNvSpPr/>
      </dsp:nvSpPr>
      <dsp:spPr>
        <a:xfrm>
          <a:off x="1175832" y="254203"/>
          <a:ext cx="3646743" cy="3646743"/>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a:t>Support</a:t>
          </a:r>
        </a:p>
      </dsp:txBody>
      <dsp:txXfrm>
        <a:off x="1957277" y="720031"/>
        <a:ext cx="955099" cy="738031"/>
      </dsp:txXfrm>
    </dsp:sp>
    <dsp:sp modelId="{DA9134A7-1DBA-4C3B-ACF2-322C122B955F}">
      <dsp:nvSpPr>
        <dsp:cNvPr id="0" name=""/>
        <dsp:cNvSpPr/>
      </dsp:nvSpPr>
      <dsp:spPr>
        <a:xfrm>
          <a:off x="1036776" y="28452"/>
          <a:ext cx="4098244" cy="4098244"/>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B8849C-C8CC-4883-9FFD-415C5F9176B2}">
      <dsp:nvSpPr>
        <dsp:cNvPr id="0" name=""/>
        <dsp:cNvSpPr/>
      </dsp:nvSpPr>
      <dsp:spPr>
        <a:xfrm>
          <a:off x="1080189" y="103558"/>
          <a:ext cx="4098244" cy="4098244"/>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ABC685-477C-4BDD-99A5-CAECC9C7CF8A}">
      <dsp:nvSpPr>
        <dsp:cNvPr id="0" name=""/>
        <dsp:cNvSpPr/>
      </dsp:nvSpPr>
      <dsp:spPr>
        <a:xfrm>
          <a:off x="1036776" y="178663"/>
          <a:ext cx="4098244" cy="4098244"/>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08A12B-5E8E-4CA0-B556-00C16C521C73}">
      <dsp:nvSpPr>
        <dsp:cNvPr id="0" name=""/>
        <dsp:cNvSpPr/>
      </dsp:nvSpPr>
      <dsp:spPr>
        <a:xfrm>
          <a:off x="950215" y="178663"/>
          <a:ext cx="4098244" cy="4098244"/>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D63AA6-295C-4A2B-887B-F228E17A208C}">
      <dsp:nvSpPr>
        <dsp:cNvPr id="0" name=""/>
        <dsp:cNvSpPr/>
      </dsp:nvSpPr>
      <dsp:spPr>
        <a:xfrm>
          <a:off x="906801" y="103558"/>
          <a:ext cx="4098244" cy="4098244"/>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A97710-3835-4A76-AC28-B1F0810EE93A}">
      <dsp:nvSpPr>
        <dsp:cNvPr id="0" name=""/>
        <dsp:cNvSpPr/>
      </dsp:nvSpPr>
      <dsp:spPr>
        <a:xfrm>
          <a:off x="950215" y="28452"/>
          <a:ext cx="4098244" cy="4098244"/>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222D-E2AF-4C49-A639-ABE9263065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8C996-8DCD-4578-A35F-42306331C6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B4DBB-89D8-4481-8040-A8845784EEDA}" type="datetimeFigureOut">
              <a:rPr lang="en-US" smtClean="0"/>
              <a:t>10/27/2022</a:t>
            </a:fld>
            <a:endParaRPr lang="en-US"/>
          </a:p>
        </p:txBody>
      </p:sp>
      <p:sp>
        <p:nvSpPr>
          <p:cNvPr id="4" name="Footer Placeholder 3">
            <a:extLst>
              <a:ext uri="{FF2B5EF4-FFF2-40B4-BE49-F238E27FC236}">
                <a16:creationId xmlns:a16="http://schemas.microsoft.com/office/drawing/2014/main" id="{587E2FB6-1F28-4751-8D77-9B3668F7E1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9666C8-8E3B-46D4-BA7C-898433F31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2CD41-B4EE-4C4F-9559-C6429C377E57}" type="slidenum">
              <a:rPr lang="en-US" smtClean="0"/>
              <a:t>‹#›</a:t>
            </a:fld>
            <a:endParaRPr lang="en-US"/>
          </a:p>
        </p:txBody>
      </p:sp>
    </p:spTree>
    <p:extLst>
      <p:ext uri="{BB962C8B-B14F-4D97-AF65-F5344CB8AC3E}">
        <p14:creationId xmlns:p14="http://schemas.microsoft.com/office/powerpoint/2010/main" val="131132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C7197-4AFD-4C95-B294-D1361E8904CF}"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513B-B2D0-4CD6-A04A-7225AC80CB34}" type="slidenum">
              <a:rPr lang="en-US" smtClean="0"/>
              <a:t>‹#›</a:t>
            </a:fld>
            <a:endParaRPr lang="en-US"/>
          </a:p>
        </p:txBody>
      </p:sp>
    </p:spTree>
    <p:extLst>
      <p:ext uri="{BB962C8B-B14F-4D97-AF65-F5344CB8AC3E}">
        <p14:creationId xmlns:p14="http://schemas.microsoft.com/office/powerpoint/2010/main" val="95495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powerapps/maker/canvas-apps/connections-list#sql-user-name-and-password-authenticati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14</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15</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16</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83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896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10/27/2022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8967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983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026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8C43513B-B2D0-4CD6-A04A-7225AC80CB34}" type="slidenum">
              <a:rPr lang="en-US" smtClean="0"/>
              <a:t>36</a:t>
            </a:fld>
            <a:endParaRPr lang="en-US"/>
          </a:p>
        </p:txBody>
      </p:sp>
    </p:spTree>
    <p:extLst>
      <p:ext uri="{BB962C8B-B14F-4D97-AF65-F5344CB8AC3E}">
        <p14:creationId xmlns:p14="http://schemas.microsoft.com/office/powerpoint/2010/main" val="974711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113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99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226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02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898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448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89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A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requires much more than the tools alone; it requires people, communication, and defined requirements and processes and likely a cultural change. However, the right tools can help you get started with planning your strategy of adopting the platform at scale.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Starter Kit is a </a:t>
            </a:r>
            <a:r>
              <a:rPr lang="en-GB" dirty="0"/>
              <a:t>set of components (apps, flows, dashboards) that represent a templatized implementation of best practises – it’s owned by my team and influenced by what we’ve seen in the wild, what we’ve seen successful customers implement. Adopting it can give you the ability to better administer the platform with a dashboard that gives you full visibility, ability to govern with a sample audit process, ability to nurture with template </a:t>
            </a:r>
            <a:r>
              <a:rPr lang="en-GB" dirty="0" err="1"/>
              <a:t>catalog</a:t>
            </a:r>
            <a:r>
              <a:rPr lang="en-GB" dirty="0"/>
              <a:t> to share best practises and welcome email to welcome new makers. </a:t>
            </a:r>
          </a:p>
          <a:p>
            <a:endParaRPr lang="en-GB" dirty="0"/>
          </a:p>
          <a:p>
            <a:r>
              <a:rPr lang="en-GB" dirty="0"/>
              <a:t>It can help with the how, once you’ve established the what and why.</a:t>
            </a:r>
          </a:p>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95716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8967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4525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Identify implicitly shared app connections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Some connectors, like the SQL Connector used with SQL Server Authentication, are </a:t>
            </a:r>
            <a:r>
              <a:rPr lang="en-US" b="0" i="0" u="none" strike="noStrike" dirty="0">
                <a:solidFill>
                  <a:srgbClr val="171717"/>
                </a:solidFill>
                <a:effectLst/>
                <a:latin typeface="Segoe UI" panose="020B0502040204020203" pitchFamily="34" charset="0"/>
                <a:hlinkClick r:id="rId3"/>
              </a:rPr>
              <a:t>shared implicitly with users</a:t>
            </a:r>
            <a:r>
              <a:rPr lang="en-US" b="0" i="0" dirty="0">
                <a:solidFill>
                  <a:srgbClr val="171717"/>
                </a:solidFill>
                <a:effectLst/>
                <a:latin typeface="Segoe UI" panose="020B0502040204020203" pitchFamily="34" charset="0"/>
              </a:rPr>
              <a:t>. This means that as soon as the app is published, the connection is also published and available to your users. Your users can then also create apps by using any connection that uses SQL Server authentication that's shared with them.</a:t>
            </a:r>
          </a:p>
          <a:p>
            <a:pPr algn="l">
              <a:buFont typeface="Arial" panose="020B0604020202020204" pitchFamily="34" charset="0"/>
              <a:buChar char="•"/>
            </a:pPr>
            <a:r>
              <a:rPr lang="en-US" b="0" i="0" dirty="0">
                <a:solidFill>
                  <a:srgbClr val="171717"/>
                </a:solidFill>
                <a:effectLst/>
                <a:latin typeface="Segoe UI" panose="020B0502040204020203" pitchFamily="34" charset="0"/>
              </a:rPr>
              <a:t>Identify apps that use the SQL Server Connector. Ensure that users are aware of the risks, and help them mitigate it by enabling Azure AD authentication for SQL Server.</a:t>
            </a:r>
          </a:p>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419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588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714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774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0711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0331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4688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087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10</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11</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B8F4BA8-E8DB-4922-B420-8E9642D0F659}" type="slidenum">
              <a:rPr lang="de-DE" smtClean="0"/>
              <a:t>12</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2452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Master" Target="../slideMasters/slideMaster3.xml"/><Relationship Id="rId6" Type="http://schemas.openxmlformats.org/officeDocument/2006/relationships/image" Target="../media/image43.jpeg"/><Relationship Id="rId5" Type="http://schemas.microsoft.com/office/2007/relationships/hdphoto" Target="../media/hdphoto1.wdp"/><Relationship Id="rId4" Type="http://schemas.openxmlformats.org/officeDocument/2006/relationships/image" Target="../media/image4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3.xml"/><Relationship Id="rId4" Type="http://schemas.openxmlformats.org/officeDocument/2006/relationships/image" Target="../media/image54.jpeg"/></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3.xml"/><Relationship Id="rId4" Type="http://schemas.openxmlformats.org/officeDocument/2006/relationships/image" Target="../media/image65.jpe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1.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1.bin"/></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3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9301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5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9579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8756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6286651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962079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15684121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15327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9367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58107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116537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78512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76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7151519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6648565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69855443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2436567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181844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44332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1010145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9400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4794426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764617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46999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4655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52677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724519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32793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98525786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236686403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8894334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68240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762051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68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68452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18125872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4099677557"/>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322479"/>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42473675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22106103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0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426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49109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47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9282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15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5539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8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9603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964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5605971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2646389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1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575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144026132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999506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1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140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26422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2916469780"/>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8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60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4"/>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90896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153787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8"/>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1"/>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29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7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1"/>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2296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852268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rgbClr val="742774"/>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27623683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431727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5728314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657056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16853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39972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0477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392405874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6"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8" y="3497261"/>
            <a:ext cx="11074319" cy="553998"/>
          </a:xfrm>
        </p:spPr>
        <p:txBody>
          <a:bodyPr/>
          <a:lstStyle>
            <a:lvl1pPr algn="ctr">
              <a:defRPr>
                <a:solidFill>
                  <a:schemeClr val="bg1"/>
                </a:solidFill>
              </a:defRPr>
            </a:lvl1pPr>
          </a:lstStyle>
          <a:p>
            <a:pPr marL="65075" lvl="0" defTabSz="932293"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53950360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010938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5561560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138076911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02483059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6299684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478207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8871451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BD16CE1-A41F-43DF-99E4-2D54DBC1DFBA}"/>
              </a:ext>
            </a:extLst>
          </p:cNvPr>
          <p:cNvSpPr>
            <a:spLocks noGrp="1"/>
          </p:cNvSpPr>
          <p:nvPr>
            <p:ph type="ftr" sz="quarter" idx="10"/>
          </p:nvPr>
        </p:nvSpPr>
        <p:spPr/>
        <p:txBody>
          <a:bodyPr/>
          <a:lstStyle/>
          <a:p>
            <a:r>
              <a:rPr lang="en-US">
                <a:solidFill>
                  <a:schemeClr val="bg1">
                    <a:lumMod val="65000"/>
                  </a:schemeClr>
                </a:solidFill>
              </a:rPr>
              <a:t>© Microsoft Corporation                                                                                  								                      Power Platform </a:t>
            </a:r>
          </a:p>
        </p:txBody>
      </p:sp>
      <p:sp>
        <p:nvSpPr>
          <p:cNvPr id="4" name="Text Placeholder 4">
            <a:extLst>
              <a:ext uri="{FF2B5EF4-FFF2-40B4-BE49-F238E27FC236}">
                <a16:creationId xmlns:a16="http://schemas.microsoft.com/office/drawing/2014/main" id="{32C2568C-A901-455A-9891-A59F9ACAE7C7}"/>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 name="Content Placeholder 15">
            <a:extLst>
              <a:ext uri="{FF2B5EF4-FFF2-40B4-BE49-F238E27FC236}">
                <a16:creationId xmlns:a16="http://schemas.microsoft.com/office/drawing/2014/main" id="{AF7664AC-5A49-4869-849F-33D4BE26E70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 name="Content Placeholder 15">
            <a:extLst>
              <a:ext uri="{FF2B5EF4-FFF2-40B4-BE49-F238E27FC236}">
                <a16:creationId xmlns:a16="http://schemas.microsoft.com/office/drawing/2014/main" id="{9A375501-8BAE-4474-B7C5-8FF87CC6C407}"/>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0F8797E4-AE56-4C4B-B866-C8A495E3FDC3}"/>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Title Placeholder 1">
            <a:extLst>
              <a:ext uri="{FF2B5EF4-FFF2-40B4-BE49-F238E27FC236}">
                <a16:creationId xmlns:a16="http://schemas.microsoft.com/office/drawing/2014/main" id="{A4F11A96-3D55-4C13-9D4F-67C291E7D7DB}"/>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9" name="Text Placeholder 3">
            <a:extLst>
              <a:ext uri="{FF2B5EF4-FFF2-40B4-BE49-F238E27FC236}">
                <a16:creationId xmlns:a16="http://schemas.microsoft.com/office/drawing/2014/main" id="{1ECDB96C-4FD3-48BC-A769-B5B1741F0C2D}"/>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0" name="Text Placeholder 4">
            <a:extLst>
              <a:ext uri="{FF2B5EF4-FFF2-40B4-BE49-F238E27FC236}">
                <a16:creationId xmlns:a16="http://schemas.microsoft.com/office/drawing/2014/main" id="{AB6E909F-ED42-46A4-8FD9-BF923A9EBB2A}"/>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C3A4301-7514-40BC-9C21-04FE2ACB705E}"/>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7654487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67695092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7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2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53681"/>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0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87637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descr="A close up of a logo&#10;&#10;Description automatically generated">
            <a:extLst>
              <a:ext uri="{FF2B5EF4-FFF2-40B4-BE49-F238E27FC236}">
                <a16:creationId xmlns:a16="http://schemas.microsoft.com/office/drawing/2014/main" id="{946B0343-0C1F-4A28-B429-D67A62CA3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41351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descr="A close up of a logo&#10;&#10;Description automatically generated">
            <a:extLst>
              <a:ext uri="{FF2B5EF4-FFF2-40B4-BE49-F238E27FC236}">
                <a16:creationId xmlns:a16="http://schemas.microsoft.com/office/drawing/2014/main" id="{70210425-32C6-4F53-BBBE-A41253FE97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166413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67013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15339597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477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19070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8" name="Picture 7" descr="A picture containing drawing&#10;&#10;Description automatically generated">
            <a:extLst>
              <a:ext uri="{FF2B5EF4-FFF2-40B4-BE49-F238E27FC236}">
                <a16:creationId xmlns:a16="http://schemas.microsoft.com/office/drawing/2014/main" id="{5564B955-35A8-4763-9237-1CD3E8A20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7481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47176546"/>
      </p:ext>
    </p:extLst>
  </p:cSld>
  <p:clrMapOvr>
    <a:masterClrMapping/>
  </p:clrMapOvr>
  <p:transition spd="slow">
    <p:push/>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4850B9EB-2755-4BF6-AF93-2EA8874317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96038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16989567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51A573F8-3489-4C3A-8F23-056CF9B8DE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0804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55743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5132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8760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20365094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3358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47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3774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9435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4301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234260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3222776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465139" y="465139"/>
            <a:ext cx="11269662" cy="905062"/>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57200" y="1436688"/>
            <a:ext cx="11269662" cy="2123658"/>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013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072234135"/>
      </p:ext>
    </p:extLst>
  </p:cSld>
  <p:clrMapOvr>
    <a:masterClrMapping/>
  </p:clrMapOvr>
  <p:transition spd="slow">
    <p:push/>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7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15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502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00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45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895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0892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4612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9890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77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3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9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55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97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452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946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275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216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9488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758058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7489282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498255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0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118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27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25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479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62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44640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525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56524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45355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94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5332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5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10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9337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284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7422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86322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87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4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285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8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15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666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5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5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938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5072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0594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7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04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887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908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404079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033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295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7143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580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576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45580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30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0492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145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6246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4440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5297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54371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62911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4820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20373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1735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587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318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6026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157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13192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9749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8426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1300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87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69673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09153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4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89973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5793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3884284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1973765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98189164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7952456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3157109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381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863399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764828446"/>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217-3846-4C07-94E3-76DF3930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AE95B-5B24-4F96-AB43-A49386F52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BED49-C963-4546-BA61-E6884C644F65}"/>
              </a:ext>
            </a:extLst>
          </p:cNvPr>
          <p:cNvSpPr>
            <a:spLocks noGrp="1"/>
          </p:cNvSpPr>
          <p:nvPr>
            <p:ph type="dt" sz="half" idx="10"/>
          </p:nvPr>
        </p:nvSpPr>
        <p:spPr/>
        <p:txBody>
          <a:bodyPr/>
          <a:lstStyle/>
          <a:p>
            <a:fld id="{3A7C5F90-05A0-43BE-A0A6-ACF851174DDC}" type="datetimeFigureOut">
              <a:rPr lang="en-US" smtClean="0"/>
              <a:t>10/27/2022</a:t>
            </a:fld>
            <a:endParaRPr lang="en-US"/>
          </a:p>
        </p:txBody>
      </p:sp>
      <p:sp>
        <p:nvSpPr>
          <p:cNvPr id="5" name="Footer Placeholder 4">
            <a:extLst>
              <a:ext uri="{FF2B5EF4-FFF2-40B4-BE49-F238E27FC236}">
                <a16:creationId xmlns:a16="http://schemas.microsoft.com/office/drawing/2014/main" id="{7B147F9E-9C27-489A-8D61-4196D08C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A08B8-42A1-44E9-8FD0-11CBB449A53E}"/>
              </a:ext>
            </a:extLst>
          </p:cNvPr>
          <p:cNvSpPr>
            <a:spLocks noGrp="1"/>
          </p:cNvSpPr>
          <p:nvPr>
            <p:ph type="sldNum" sz="quarter" idx="12"/>
          </p:nvPr>
        </p:nvSpPr>
        <p:spPr/>
        <p:txBody>
          <a:bodyPr/>
          <a:lstStyle/>
          <a:p>
            <a:fld id="{D0CD79EE-9688-4742-97BA-2FE44C633382}" type="slidenum">
              <a:rPr lang="en-US" smtClean="0"/>
              <a:t>‹#›</a:t>
            </a:fld>
            <a:endParaRPr lang="en-US"/>
          </a:p>
        </p:txBody>
      </p:sp>
    </p:spTree>
    <p:extLst>
      <p:ext uri="{BB962C8B-B14F-4D97-AF65-F5344CB8AC3E}">
        <p14:creationId xmlns:p14="http://schemas.microsoft.com/office/powerpoint/2010/main" val="145428138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94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428904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6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1900777"/>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19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1"/>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553089"/>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225276"/>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Tree>
    <p:extLst>
      <p:ext uri="{BB962C8B-B14F-4D97-AF65-F5344CB8AC3E}">
        <p14:creationId xmlns:p14="http://schemas.microsoft.com/office/powerpoint/2010/main" val="1042969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9" y="2532448"/>
            <a:ext cx="5429663" cy="1793104"/>
          </a:xfrm>
          <a:noFill/>
        </p:spPr>
        <p:txBody>
          <a:bodyPr lIns="0" tIns="0" rIns="0" bIns="182880" anchor="b" anchorCtr="0"/>
          <a:lstStyle>
            <a:lvl1pPr>
              <a:lnSpc>
                <a:spcPct val="100000"/>
              </a:lnSpc>
              <a:defRPr sz="5295"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4"/>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74364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spTree>
    <p:extLst>
      <p:ext uri="{BB962C8B-B14F-4D97-AF65-F5344CB8AC3E}">
        <p14:creationId xmlns:p14="http://schemas.microsoft.com/office/powerpoint/2010/main" val="3159885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1021826916"/>
              </p:ext>
            </p:extLst>
          </p:nvPr>
        </p:nvGraphicFramePr>
        <p:xfrm>
          <a:off x="1556" y="1558"/>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6" y="1558"/>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1"/>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4173" fontAlgn="base">
              <a:lnSpc>
                <a:spcPct val="90000"/>
              </a:lnSpc>
              <a:spcBef>
                <a:spcPct val="0"/>
              </a:spcBef>
              <a:spcAft>
                <a:spcPct val="0"/>
              </a:spcAft>
            </a:pPr>
            <a:endParaRPr lang="en-US" sz="3137"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5"/>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35978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1022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0302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10320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28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14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0"/>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440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776167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446871"/>
      </p:ext>
    </p:extLst>
  </p:cSld>
  <p:clrMapOvr>
    <a:masterClrMapping/>
  </p:clrMapOvr>
  <p:transition spd="slow">
    <p:push/>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929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23606509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663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6151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668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494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49200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96949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4192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10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40814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235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3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1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232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27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392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2431092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3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072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119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02660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98502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21231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211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8647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8395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27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72220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26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88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24554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61748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48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6265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3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131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419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0137162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1358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534400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890245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93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7531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1875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2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302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90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0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799207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5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9436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4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1499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820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55184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33141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886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5404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643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952119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38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377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818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086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5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4747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431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9279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31420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708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1579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71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458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6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957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22483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6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966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0971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208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5167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16" Type="http://schemas.openxmlformats.org/officeDocument/2006/relationships/slideLayout" Target="../slideLayouts/slideLayout4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slideLayout" Target="../slideLayouts/slideLayout95.xml"/><Relationship Id="rId74" Type="http://schemas.openxmlformats.org/officeDocument/2006/relationships/slideLayout" Target="../slideLayouts/slideLayout103.xml"/><Relationship Id="rId79" Type="http://schemas.openxmlformats.org/officeDocument/2006/relationships/image" Target="../media/image16.svg"/><Relationship Id="rId5" Type="http://schemas.openxmlformats.org/officeDocument/2006/relationships/slideLayout" Target="../slideLayouts/slideLayout34.xml"/><Relationship Id="rId61" Type="http://schemas.openxmlformats.org/officeDocument/2006/relationships/slideLayout" Target="../slideLayouts/slideLayout90.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theme" Target="../theme/theme2.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80" Type="http://schemas.openxmlformats.org/officeDocument/2006/relationships/image" Target="../media/image17.emf"/><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slideLayout" Target="../slideLayouts/slideLayout10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78" Type="http://schemas.openxmlformats.org/officeDocument/2006/relationships/image" Target="../media/image15.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 Id="rId34" Type="http://schemas.openxmlformats.org/officeDocument/2006/relationships/slideLayout" Target="../slideLayouts/slideLayout63.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6" Type="http://schemas.openxmlformats.org/officeDocument/2006/relationships/slideLayout" Target="../slideLayouts/slideLayout105.xml"/><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2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image" Target="../media/image36.png"/><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theme" Target="../theme/theme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theme" Target="../theme/theme4.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10" Type="http://schemas.openxmlformats.org/officeDocument/2006/relationships/image" Target="../media/image36.png"/><Relationship Id="rId4" Type="http://schemas.openxmlformats.org/officeDocument/2006/relationships/slideLayout" Target="../slideLayouts/slideLayout184.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image" Target="../media/image36.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theme" Target="../theme/theme6.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63" Type="http://schemas.openxmlformats.org/officeDocument/2006/relationships/slideLayout" Target="../slideLayouts/slideLayout269.xml"/><Relationship Id="rId68" Type="http://schemas.openxmlformats.org/officeDocument/2006/relationships/slideLayout" Target="../slideLayouts/slideLayout274.xml"/><Relationship Id="rId84" Type="http://schemas.openxmlformats.org/officeDocument/2006/relationships/slideLayout" Target="../slideLayouts/slideLayout290.xml"/><Relationship Id="rId89" Type="http://schemas.openxmlformats.org/officeDocument/2006/relationships/image" Target="../media/image17.emf"/><Relationship Id="rId16" Type="http://schemas.openxmlformats.org/officeDocument/2006/relationships/slideLayout" Target="../slideLayouts/slideLayout222.xml"/><Relationship Id="rId11" Type="http://schemas.openxmlformats.org/officeDocument/2006/relationships/slideLayout" Target="../slideLayouts/slideLayout217.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53" Type="http://schemas.openxmlformats.org/officeDocument/2006/relationships/slideLayout" Target="../slideLayouts/slideLayout259.xml"/><Relationship Id="rId58" Type="http://schemas.openxmlformats.org/officeDocument/2006/relationships/slideLayout" Target="../slideLayouts/slideLayout264.xml"/><Relationship Id="rId74" Type="http://schemas.openxmlformats.org/officeDocument/2006/relationships/slideLayout" Target="../slideLayouts/slideLayout280.xml"/><Relationship Id="rId79" Type="http://schemas.openxmlformats.org/officeDocument/2006/relationships/slideLayout" Target="../slideLayouts/slideLayout285.xml"/><Relationship Id="rId5" Type="http://schemas.openxmlformats.org/officeDocument/2006/relationships/slideLayout" Target="../slideLayouts/slideLayout211.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slideLayout" Target="../slideLayouts/slideLayout262.xml"/><Relationship Id="rId64" Type="http://schemas.openxmlformats.org/officeDocument/2006/relationships/slideLayout" Target="../slideLayouts/slideLayout270.xml"/><Relationship Id="rId69" Type="http://schemas.openxmlformats.org/officeDocument/2006/relationships/slideLayout" Target="../slideLayouts/slideLayout275.xml"/><Relationship Id="rId77" Type="http://schemas.openxmlformats.org/officeDocument/2006/relationships/slideLayout" Target="../slideLayouts/slideLayout283.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72" Type="http://schemas.openxmlformats.org/officeDocument/2006/relationships/slideLayout" Target="../slideLayouts/slideLayout278.xml"/><Relationship Id="rId80" Type="http://schemas.openxmlformats.org/officeDocument/2006/relationships/slideLayout" Target="../slideLayouts/slideLayout286.xml"/><Relationship Id="rId85" Type="http://schemas.openxmlformats.org/officeDocument/2006/relationships/slideLayout" Target="../slideLayouts/slideLayout291.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59" Type="http://schemas.openxmlformats.org/officeDocument/2006/relationships/slideLayout" Target="../slideLayouts/slideLayout265.xml"/><Relationship Id="rId67" Type="http://schemas.openxmlformats.org/officeDocument/2006/relationships/slideLayout" Target="../slideLayouts/slideLayout273.xml"/><Relationship Id="rId20" Type="http://schemas.openxmlformats.org/officeDocument/2006/relationships/slideLayout" Target="../slideLayouts/slideLayout226.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62" Type="http://schemas.openxmlformats.org/officeDocument/2006/relationships/slideLayout" Target="../slideLayouts/slideLayout268.xml"/><Relationship Id="rId70" Type="http://schemas.openxmlformats.org/officeDocument/2006/relationships/slideLayout" Target="../slideLayouts/slideLayout276.xml"/><Relationship Id="rId75" Type="http://schemas.openxmlformats.org/officeDocument/2006/relationships/slideLayout" Target="../slideLayouts/slideLayout281.xml"/><Relationship Id="rId83" Type="http://schemas.openxmlformats.org/officeDocument/2006/relationships/slideLayout" Target="../slideLayouts/slideLayout289.xml"/><Relationship Id="rId88" Type="http://schemas.openxmlformats.org/officeDocument/2006/relationships/image" Target="../media/image16.svg"/><Relationship Id="rId1" Type="http://schemas.openxmlformats.org/officeDocument/2006/relationships/slideLayout" Target="../slideLayouts/slideLayout207.xml"/><Relationship Id="rId6" Type="http://schemas.openxmlformats.org/officeDocument/2006/relationships/slideLayout" Target="../slideLayouts/slideLayout212.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slideLayout" Target="../slideLayouts/slideLayout263.xml"/><Relationship Id="rId10" Type="http://schemas.openxmlformats.org/officeDocument/2006/relationships/slideLayout" Target="../slideLayouts/slideLayout216.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60" Type="http://schemas.openxmlformats.org/officeDocument/2006/relationships/slideLayout" Target="../slideLayouts/slideLayout266.xml"/><Relationship Id="rId65" Type="http://schemas.openxmlformats.org/officeDocument/2006/relationships/slideLayout" Target="../slideLayouts/slideLayout271.xml"/><Relationship Id="rId73" Type="http://schemas.openxmlformats.org/officeDocument/2006/relationships/slideLayout" Target="../slideLayouts/slideLayout279.xml"/><Relationship Id="rId78" Type="http://schemas.openxmlformats.org/officeDocument/2006/relationships/slideLayout" Target="../slideLayouts/slideLayout284.xml"/><Relationship Id="rId81" Type="http://schemas.openxmlformats.org/officeDocument/2006/relationships/slideLayout" Target="../slideLayouts/slideLayout287.xml"/><Relationship Id="rId86" Type="http://schemas.openxmlformats.org/officeDocument/2006/relationships/theme" Target="../theme/theme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9" Type="http://schemas.openxmlformats.org/officeDocument/2006/relationships/slideLayout" Target="../slideLayouts/slideLayout245.xml"/><Relationship Id="rId34" Type="http://schemas.openxmlformats.org/officeDocument/2006/relationships/slideLayout" Target="../slideLayouts/slideLayout240.xml"/><Relationship Id="rId50" Type="http://schemas.openxmlformats.org/officeDocument/2006/relationships/slideLayout" Target="../slideLayouts/slideLayout256.xml"/><Relationship Id="rId55" Type="http://schemas.openxmlformats.org/officeDocument/2006/relationships/slideLayout" Target="../slideLayouts/slideLayout261.xml"/><Relationship Id="rId76" Type="http://schemas.openxmlformats.org/officeDocument/2006/relationships/slideLayout" Target="../slideLayouts/slideLayout282.xml"/><Relationship Id="rId7" Type="http://schemas.openxmlformats.org/officeDocument/2006/relationships/slideLayout" Target="../slideLayouts/slideLayout213.xml"/><Relationship Id="rId71" Type="http://schemas.openxmlformats.org/officeDocument/2006/relationships/slideLayout" Target="../slideLayouts/slideLayout277.xml"/><Relationship Id="rId2" Type="http://schemas.openxmlformats.org/officeDocument/2006/relationships/slideLayout" Target="../slideLayouts/slideLayout208.xml"/><Relationship Id="rId29" Type="http://schemas.openxmlformats.org/officeDocument/2006/relationships/slideLayout" Target="../slideLayouts/slideLayout235.xml"/><Relationship Id="rId24" Type="http://schemas.openxmlformats.org/officeDocument/2006/relationships/slideLayout" Target="../slideLayouts/slideLayout230.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66" Type="http://schemas.openxmlformats.org/officeDocument/2006/relationships/slideLayout" Target="../slideLayouts/slideLayout272.xml"/><Relationship Id="rId87" Type="http://schemas.openxmlformats.org/officeDocument/2006/relationships/image" Target="../media/image15.png"/><Relationship Id="rId61" Type="http://schemas.openxmlformats.org/officeDocument/2006/relationships/slideLayout" Target="../slideLayouts/slideLayout267.xml"/><Relationship Id="rId82" Type="http://schemas.openxmlformats.org/officeDocument/2006/relationships/slideLayout" Target="../slideLayouts/slideLayout288.xml"/><Relationship Id="rId19" Type="http://schemas.openxmlformats.org/officeDocument/2006/relationships/slideLayout" Target="../slideLayouts/slideLayout2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21" Type="http://schemas.openxmlformats.org/officeDocument/2006/relationships/image" Target="../media/image76.emf"/><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theme" Target="../theme/theme8.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image" Target="../media/image7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614164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1" r:id="rId5"/>
    <p:sldLayoutId id="2147483666" r:id="rId6"/>
    <p:sldLayoutId id="2147483667" r:id="rId7"/>
    <p:sldLayoutId id="2147483668" r:id="rId8"/>
    <p:sldLayoutId id="2147483669" r:id="rId9"/>
    <p:sldLayoutId id="2147483670" r:id="rId10"/>
    <p:sldLayoutId id="2147483671" r:id="rId11"/>
    <p:sldLayoutId id="2147483672" r:id="rId12"/>
    <p:sldLayoutId id="2147483708" r:id="rId13"/>
    <p:sldLayoutId id="2147483673" r:id="rId14"/>
    <p:sldLayoutId id="2147483707" r:id="rId15"/>
    <p:sldLayoutId id="2147483702" r:id="rId16"/>
    <p:sldLayoutId id="2147483703" r:id="rId17"/>
    <p:sldLayoutId id="2147483678" r:id="rId18"/>
    <p:sldLayoutId id="2147483679" r:id="rId19"/>
    <p:sldLayoutId id="2147483680" r:id="rId20"/>
    <p:sldLayoutId id="2147483681" r:id="rId21"/>
    <p:sldLayoutId id="2147483682" r:id="rId22"/>
    <p:sldLayoutId id="2147483705" r:id="rId23"/>
    <p:sldLayoutId id="2147483706" r:id="rId24"/>
    <p:sldLayoutId id="2147483683" r:id="rId25"/>
    <p:sldLayoutId id="2147483709" r:id="rId26"/>
    <p:sldLayoutId id="2147483711" r:id="rId27"/>
    <p:sldLayoutId id="2147483793" r:id="rId28"/>
    <p:sldLayoutId id="2147483794" r:id="rId29"/>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8" cstate="screen">
              <a:extLst>
                <a:ext uri="{28A0092B-C50C-407E-A947-70E740481C1C}">
                  <a14:useLocalDpi xmlns:a14="http://schemas.microsoft.com/office/drawing/2010/main"/>
                </a:ext>
                <a:ext uri="{96DAC541-7B7A-43D3-8B79-37D633B846F1}">
                  <asvg:svgBlip xmlns:asvg="http://schemas.microsoft.com/office/drawing/2016/SVG/main" r:embed="rId79"/>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0"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338664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 id="2147483879" r:id="rId74"/>
    <p:sldLayoutId id="2147483884" r:id="rId75"/>
    <p:sldLayoutId id="2147483888"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4243926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87" r:id="rId47"/>
    <p:sldLayoutId id="2147484019" r:id="rId4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 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10778773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023236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465139"/>
            <a:ext cx="11269662" cy="905062"/>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17559"/>
            <a:ext cx="11269663"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09194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6" r:id="rId16"/>
    <p:sldLayoutId id="2147483907" r:id="rId17"/>
    <p:sldLayoutId id="214748390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9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73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7" cstate="screen">
              <a:extLst>
                <a:ext uri="{28A0092B-C50C-407E-A947-70E740481C1C}">
                  <a14:useLocalDpi xmlns:a14="http://schemas.microsoft.com/office/drawing/2010/main"/>
                </a:ext>
                <a:ext uri="{96DAC541-7B7A-43D3-8B79-37D633B846F1}">
                  <asvg:svgBlip xmlns:asvg="http://schemas.microsoft.com/office/drawing/2016/SVG/main" r:embed="rId88"/>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9"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79979585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963" r:id="rId54"/>
    <p:sldLayoutId id="2147483964" r:id="rId55"/>
    <p:sldLayoutId id="2147483965" r:id="rId56"/>
    <p:sldLayoutId id="2147483966" r:id="rId57"/>
    <p:sldLayoutId id="2147483967" r:id="rId58"/>
    <p:sldLayoutId id="2147483968" r:id="rId59"/>
    <p:sldLayoutId id="2147483969" r:id="rId60"/>
    <p:sldLayoutId id="2147483970" r:id="rId61"/>
    <p:sldLayoutId id="2147483971" r:id="rId62"/>
    <p:sldLayoutId id="2147483972" r:id="rId63"/>
    <p:sldLayoutId id="2147483973" r:id="rId64"/>
    <p:sldLayoutId id="2147483974" r:id="rId65"/>
    <p:sldLayoutId id="2147483975" r:id="rId66"/>
    <p:sldLayoutId id="2147483976" r:id="rId67"/>
    <p:sldLayoutId id="2147483977" r:id="rId68"/>
    <p:sldLayoutId id="2147483978" r:id="rId69"/>
    <p:sldLayoutId id="2147483979" r:id="rId70"/>
    <p:sldLayoutId id="2147483980" r:id="rId71"/>
    <p:sldLayoutId id="2147483981" r:id="rId72"/>
    <p:sldLayoutId id="2147483982" r:id="rId73"/>
    <p:sldLayoutId id="2147483983" r:id="rId74"/>
    <p:sldLayoutId id="2147483984" r:id="rId75"/>
    <p:sldLayoutId id="2147483985" r:id="rId76"/>
    <p:sldLayoutId id="2147483986" r:id="rId77"/>
    <p:sldLayoutId id="2147483987" r:id="rId78"/>
    <p:sldLayoutId id="2147483988" r:id="rId79"/>
    <p:sldLayoutId id="2147483989" r:id="rId80"/>
    <p:sldLayoutId id="2147483990" r:id="rId81"/>
    <p:sldLayoutId id="2147483991" r:id="rId82"/>
    <p:sldLayoutId id="2147483993" r:id="rId83"/>
    <p:sldLayoutId id="2147483994" r:id="rId84"/>
    <p:sldLayoutId id="2147484018" r:id="rId8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5"/>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688818" y="3012080"/>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039879"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4"/>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9825234"/>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4" r:id="rId8"/>
    <p:sldLayoutId id="2147484005" r:id="rId9"/>
    <p:sldLayoutId id="2147484006" r:id="rId10"/>
    <p:sldLayoutId id="2147484007" r:id="rId11"/>
    <p:sldLayoutId id="2147484009" r:id="rId12"/>
    <p:sldLayoutId id="2147484010" r:id="rId13"/>
    <p:sldLayoutId id="2147484012" r:id="rId14"/>
    <p:sldLayoutId id="2147484013" r:id="rId15"/>
    <p:sldLayoutId id="2147484014" r:id="rId16"/>
    <p:sldLayoutId id="2147484015" r:id="rId17"/>
    <p:sldLayoutId id="2147484016" r:id="rId18"/>
    <p:sldLayoutId id="2147484017" r:id="rId19"/>
  </p:sldLayoutIdLst>
  <p:transition>
    <p:fade/>
  </p:transition>
  <p:txStyles>
    <p:titleStyle>
      <a:lvl1pPr algn="l" defTabSz="91443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114"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xml"/><Relationship Id="rId1" Type="http://schemas.openxmlformats.org/officeDocument/2006/relationships/slideLayout" Target="../slideLayouts/slideLayout152.xml"/><Relationship Id="rId5" Type="http://schemas.openxmlformats.org/officeDocument/2006/relationships/image" Target="../media/image88.jpeg"/><Relationship Id="rId4" Type="http://schemas.openxmlformats.org/officeDocument/2006/relationships/image" Target="../media/image87.jpe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103.xml"/><Relationship Id="rId5" Type="http://schemas.openxmlformats.org/officeDocument/2006/relationships/image" Target="../media/image102.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103.xml"/><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103.xml"/><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105.xml"/><Relationship Id="rId5" Type="http://schemas.openxmlformats.org/officeDocument/2006/relationships/image" Target="../media/image109.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03.xml"/></Relationships>
</file>

<file path=ppt/slides/_rels/slide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03.xml"/><Relationship Id="rId5" Type="http://schemas.openxmlformats.org/officeDocument/2006/relationships/image" Target="../media/image113.png"/><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03.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105.xml"/><Relationship Id="rId4" Type="http://schemas.openxmlformats.org/officeDocument/2006/relationships/hyperlink" Target="https://docs.microsoft.com/en-us/power-platform/guidance/coe/starter-ki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coe-starter-kit" TargetMode="External"/><Relationship Id="rId2" Type="http://schemas.openxmlformats.org/officeDocument/2006/relationships/notesSlide" Target="../notesSlides/notesSlide14.xml"/><Relationship Id="rId1" Type="http://schemas.openxmlformats.org/officeDocument/2006/relationships/slideLayout" Target="../slideLayouts/slideLayout105.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power-automate/limits-and-config" TargetMode="External"/><Relationship Id="rId2" Type="http://schemas.openxmlformats.org/officeDocument/2006/relationships/notesSlide" Target="../notesSlides/notesSlide16.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4.xml"/></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285.xml"/><Relationship Id="rId4" Type="http://schemas.openxmlformats.org/officeDocument/2006/relationships/image" Target="../media/image1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85.xml"/><Relationship Id="rId4" Type="http://schemas.openxmlformats.org/officeDocument/2006/relationships/image" Target="../media/image122.png"/></Relationships>
</file>

<file path=ppt/slides/_rels/slide2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285.xml"/></Relationships>
</file>

<file path=ppt/slides/_rels/slide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285.xml"/><Relationship Id="rId4" Type="http://schemas.openxmlformats.org/officeDocument/2006/relationships/hyperlink" Target="https://docs.microsoft.com/en-us/power-platform/guidance/coe/setup-core-components#update-environment-variabl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85.xml"/><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85.xml"/><Relationship Id="rId4" Type="http://schemas.openxmlformats.org/officeDocument/2006/relationships/image" Target="../media/image126.png"/></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285.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85.xml"/><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285.xml"/><Relationship Id="rId4" Type="http://schemas.openxmlformats.org/officeDocument/2006/relationships/image" Target="../media/image128.pn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85.xml"/><Relationship Id="rId4" Type="http://schemas.openxmlformats.org/officeDocument/2006/relationships/image" Target="../media/image129.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285.xml"/><Relationship Id="rId4" Type="http://schemas.openxmlformats.org/officeDocument/2006/relationships/image" Target="../media/image130.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85.xml"/><Relationship Id="rId4" Type="http://schemas.openxmlformats.org/officeDocument/2006/relationships/image" Target="../media/image131.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285.xml"/><Relationship Id="rId4" Type="http://schemas.openxmlformats.org/officeDocument/2006/relationships/image" Target="../media/image132.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285.xml"/><Relationship Id="rId4" Type="http://schemas.openxmlformats.org/officeDocument/2006/relationships/image" Target="../media/image133.png"/></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285.xml"/><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8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1.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85.xml"/><Relationship Id="rId4" Type="http://schemas.openxmlformats.org/officeDocument/2006/relationships/image" Target="../media/image1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285.xml"/><Relationship Id="rId5" Type="http://schemas.openxmlformats.org/officeDocument/2006/relationships/image" Target="../media/image138.png"/><Relationship Id="rId4" Type="http://schemas.openxmlformats.org/officeDocument/2006/relationships/hyperlink" Target="https://docs.microsoft.com/en-us/power-platform/guidance/coe/setup-auditlog#before-you-use-the-audit-log-connector"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285.xml"/><Relationship Id="rId5" Type="http://schemas.openxmlformats.org/officeDocument/2006/relationships/image" Target="../media/image139.png"/><Relationship Id="rId4" Type="http://schemas.openxmlformats.org/officeDocument/2006/relationships/hyperlink" Target="https://docs.microsoft.com/en-us/power-platform/guidance/coe/setup-auditlog#set-up-the-power-automate-flo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85.xml"/><Relationship Id="rId5" Type="http://schemas.openxmlformats.org/officeDocument/2006/relationships/image" Target="../media/image141.png"/><Relationship Id="rId4"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power-automate/desktop-flows/actions-reference/datetime#add" TargetMode="External"/><Relationship Id="rId2" Type="http://schemas.openxmlformats.org/officeDocument/2006/relationships/notesSlide" Target="../notesSlides/notesSlide38.xml"/><Relationship Id="rId1" Type="http://schemas.openxmlformats.org/officeDocument/2006/relationships/slideLayout" Target="../slideLayouts/slideLayout28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1.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285.xml"/><Relationship Id="rId4" Type="http://schemas.openxmlformats.org/officeDocument/2006/relationships/image" Target="../media/image14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5.xml"/></Relationships>
</file>

<file path=ppt/slides/_rels/slide4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2.xml"/><Relationship Id="rId1" Type="http://schemas.openxmlformats.org/officeDocument/2006/relationships/slideLayout" Target="../slideLayouts/slideLayout285.xml"/><Relationship Id="rId4" Type="http://schemas.openxmlformats.org/officeDocument/2006/relationships/image" Target="../media/image144.pn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28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5.xml"/><Relationship Id="rId1" Type="http://schemas.openxmlformats.org/officeDocument/2006/relationships/slideLayout" Target="../slideLayouts/slideLayout285.xml"/><Relationship Id="rId4" Type="http://schemas.openxmlformats.org/officeDocument/2006/relationships/image" Target="../media/image146.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285.xml"/><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285.xml"/><Relationship Id="rId4" Type="http://schemas.openxmlformats.org/officeDocument/2006/relationships/image" Target="../media/image148.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285.xml"/><Relationship Id="rId4" Type="http://schemas.openxmlformats.org/officeDocument/2006/relationships/image" Target="../media/image146.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85.xml"/><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0.xml"/><Relationship Id="rId1" Type="http://schemas.openxmlformats.org/officeDocument/2006/relationships/slideLayout" Target="../slideLayouts/slideLayout285.xml"/><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85.xml"/><Relationship Id="rId4" Type="http://schemas.openxmlformats.org/officeDocument/2006/relationships/image" Target="../media/image151.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85.xml"/><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85.xml"/><Relationship Id="rId4" Type="http://schemas.openxmlformats.org/officeDocument/2006/relationships/image" Target="../media/image15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85.xml"/><Relationship Id="rId5" Type="http://schemas.openxmlformats.org/officeDocument/2006/relationships/image" Target="../media/image154.png"/><Relationship Id="rId4" Type="http://schemas.openxmlformats.org/officeDocument/2006/relationships/hyperlink" Target="https://learn.microsoft.com/en-us/power-platform/guidance/coe/example-processe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85.xml"/><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7.xml"/><Relationship Id="rId1" Type="http://schemas.openxmlformats.org/officeDocument/2006/relationships/slideLayout" Target="../slideLayouts/slideLayout285.xml"/><Relationship Id="rId4" Type="http://schemas.openxmlformats.org/officeDocument/2006/relationships/image" Target="../media/image156.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285.xml"/><Relationship Id="rId4" Type="http://schemas.openxmlformats.org/officeDocument/2006/relationships/image" Target="../media/image157.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285.xml"/><Relationship Id="rId4" Type="http://schemas.openxmlformats.org/officeDocument/2006/relationships/image" Target="../media/image1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aka.ms/coestarterkit" TargetMode="External"/><Relationship Id="rId7"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emf"/><Relationship Id="rId10" Type="http://schemas.openxmlformats.org/officeDocument/2006/relationships/image" Target="../media/image95.png"/><Relationship Id="rId4" Type="http://schemas.openxmlformats.org/officeDocument/2006/relationships/image" Target="../media/image89.emf"/><Relationship Id="rId9" Type="http://schemas.openxmlformats.org/officeDocument/2006/relationships/image" Target="../media/image94.png"/></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xml"/><Relationship Id="rId1" Type="http://schemas.openxmlformats.org/officeDocument/2006/relationships/slideLayout" Target="../slideLayouts/slideLayout194.xml"/><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a:cs typeface="Segoe UI"/>
              </a:rPr>
              <a:t>Center of Excellence (CoE)</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Admin Components - Core</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714503"/>
            <a:ext cx="4611952" cy="4558492"/>
          </a:xfrm>
        </p:spPr>
        <p:txBody>
          <a:bodyPr/>
          <a:lstStyle/>
          <a:p>
            <a:pPr>
              <a:spcBef>
                <a:spcPts val="0"/>
              </a:spcBef>
              <a:spcAft>
                <a:spcPts val="600"/>
              </a:spcAft>
            </a:pPr>
            <a:r>
              <a:rPr lang="en-GB" sz="1800" dirty="0">
                <a:solidFill>
                  <a:schemeClr val="tx2">
                    <a:lumMod val="50000"/>
                  </a:schemeClr>
                </a:solidFill>
                <a:latin typeface="+mn-lt"/>
              </a:rPr>
              <a:t>These components provide the core to get started with setting up a </a:t>
            </a:r>
            <a:r>
              <a:rPr lang="en-GB" sz="1800" dirty="0" err="1">
                <a:solidFill>
                  <a:schemeClr val="tx2">
                    <a:lumMod val="50000"/>
                  </a:schemeClr>
                </a:solidFill>
                <a:latin typeface="+mn-lt"/>
              </a:rPr>
              <a:t>CoE</a:t>
            </a:r>
            <a:r>
              <a:rPr lang="en-GB" sz="1800" dirty="0">
                <a:solidFill>
                  <a:schemeClr val="tx2">
                    <a:lumMod val="50000"/>
                  </a:schemeClr>
                </a:solidFill>
                <a:latin typeface="+mn-lt"/>
              </a:rPr>
              <a:t> – including </a:t>
            </a:r>
            <a:r>
              <a:rPr lang="en-GB" sz="1800" b="1" dirty="0">
                <a:solidFill>
                  <a:schemeClr val="tx2">
                    <a:lumMod val="50000"/>
                  </a:schemeClr>
                </a:solidFill>
                <a:latin typeface="+mn-lt"/>
              </a:rPr>
              <a:t>Sync Flows</a:t>
            </a:r>
            <a:r>
              <a:rPr lang="en-GB" sz="1800" dirty="0">
                <a:solidFill>
                  <a:schemeClr val="tx2">
                    <a:lumMod val="50000"/>
                  </a:schemeClr>
                </a:solidFill>
                <a:latin typeface="+mn-lt"/>
              </a:rPr>
              <a:t> to gather information about all your resources into </a:t>
            </a:r>
            <a:r>
              <a:rPr lang="en-GB" sz="1800" dirty="0" err="1">
                <a:solidFill>
                  <a:schemeClr val="tx2">
                    <a:lumMod val="50000"/>
                  </a:schemeClr>
                </a:solidFill>
                <a:latin typeface="+mn-lt"/>
              </a:rPr>
              <a:t>Dataverse</a:t>
            </a:r>
            <a:r>
              <a:rPr lang="en-GB" sz="1800" dirty="0">
                <a:solidFill>
                  <a:schemeClr val="tx2">
                    <a:lumMod val="50000"/>
                  </a:schemeClr>
                </a:solidFill>
                <a:latin typeface="+mn-lt"/>
              </a:rPr>
              <a:t> tables and build Apps and reports on top of that to help you get more visibility of what apps, flows and makers are in your environment. </a:t>
            </a:r>
          </a:p>
          <a:p>
            <a:pPr>
              <a:spcBef>
                <a:spcPts val="0"/>
              </a:spcBef>
              <a:spcAft>
                <a:spcPts val="600"/>
              </a:spcAft>
            </a:pPr>
            <a:endParaRPr lang="en-GB" sz="1800" dirty="0">
              <a:solidFill>
                <a:schemeClr val="tx2">
                  <a:lumMod val="50000"/>
                </a:schemeClr>
              </a:solidFill>
            </a:endParaRPr>
          </a:p>
          <a:p>
            <a:pPr>
              <a:spcBef>
                <a:spcPts val="0"/>
              </a:spcBef>
              <a:spcAft>
                <a:spcPts val="600"/>
              </a:spcAft>
            </a:pPr>
            <a:r>
              <a:rPr lang="en-GB" sz="1800" dirty="0">
                <a:solidFill>
                  <a:schemeClr val="tx2">
                    <a:lumMod val="50000"/>
                  </a:schemeClr>
                </a:solidFill>
                <a:latin typeface="+mn-lt"/>
              </a:rPr>
              <a:t>Core Components contains mainly assets relevant to admins but also provides foundation for some of the other </a:t>
            </a:r>
            <a:r>
              <a:rPr lang="en-GB" sz="1800" dirty="0" err="1">
                <a:solidFill>
                  <a:schemeClr val="tx2">
                    <a:lumMod val="50000"/>
                  </a:schemeClr>
                </a:solidFill>
                <a:latin typeface="+mn-lt"/>
              </a:rPr>
              <a:t>CoE</a:t>
            </a:r>
            <a:r>
              <a:rPr lang="en-GB" sz="1800" dirty="0">
                <a:solidFill>
                  <a:schemeClr val="tx2">
                    <a:lumMod val="50000"/>
                  </a:schemeClr>
                </a:solidFill>
                <a:latin typeface="+mn-lt"/>
              </a:rPr>
              <a:t> components like Governance and Nurture</a:t>
            </a:r>
          </a:p>
          <a:p>
            <a:pPr>
              <a:spcBef>
                <a:spcPts val="0"/>
              </a:spcBef>
              <a:spcAft>
                <a:spcPts val="600"/>
              </a:spcAft>
            </a:pPr>
            <a:endParaRPr lang="en-GB" sz="1800" b="1" dirty="0">
              <a:solidFill>
                <a:schemeClr val="tx2">
                  <a:lumMod val="50000"/>
                </a:schemeClr>
              </a:solidFill>
            </a:endParaRPr>
          </a:p>
          <a:p>
            <a:pPr>
              <a:spcBef>
                <a:spcPts val="0"/>
              </a:spcBef>
            </a:pPr>
            <a:endParaRPr lang="en-GB" sz="1600" dirty="0">
              <a:solidFill>
                <a:schemeClr val="tx2">
                  <a:lumMod val="50000"/>
                </a:schemeClr>
              </a:solidFill>
              <a:latin typeface="+mn-lt"/>
            </a:endParaRPr>
          </a:p>
        </p:txBody>
      </p:sp>
      <p:pic>
        <p:nvPicPr>
          <p:cNvPr id="7" name="Picture 6">
            <a:extLst>
              <a:ext uri="{FF2B5EF4-FFF2-40B4-BE49-F238E27FC236}">
                <a16:creationId xmlns:a16="http://schemas.microsoft.com/office/drawing/2014/main" id="{7334CA06-0DE3-4D6F-8727-7091A3D73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9972" y="1800660"/>
            <a:ext cx="2022026" cy="3272862"/>
          </a:xfrm>
          <a:prstGeom prst="rect">
            <a:avLst/>
          </a:prstGeom>
        </p:spPr>
      </p:pic>
      <p:pic>
        <p:nvPicPr>
          <p:cNvPr id="9" name="Picture 8">
            <a:extLst>
              <a:ext uri="{FF2B5EF4-FFF2-40B4-BE49-F238E27FC236}">
                <a16:creationId xmlns:a16="http://schemas.microsoft.com/office/drawing/2014/main" id="{DDB272B0-43F9-4624-90EF-CBB482DBCE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72260" y="1758696"/>
            <a:ext cx="4730068" cy="2400477"/>
          </a:xfrm>
          <a:prstGeom prst="rect">
            <a:avLst/>
          </a:prstGeom>
        </p:spPr>
      </p:pic>
      <p:pic>
        <p:nvPicPr>
          <p:cNvPr id="12" name="Picture 11">
            <a:extLst>
              <a:ext uri="{FF2B5EF4-FFF2-40B4-BE49-F238E27FC236}">
                <a16:creationId xmlns:a16="http://schemas.microsoft.com/office/drawing/2014/main" id="{8ADADF80-243C-4B7F-B7BC-87CF046919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4187120"/>
            <a:ext cx="4730068" cy="1985801"/>
          </a:xfrm>
          <a:prstGeom prst="rect">
            <a:avLst/>
          </a:prstGeom>
        </p:spPr>
      </p:pic>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13" name="TextBox 12">
            <a:extLst>
              <a:ext uri="{FF2B5EF4-FFF2-40B4-BE49-F238E27FC236}">
                <a16:creationId xmlns:a16="http://schemas.microsoft.com/office/drawing/2014/main" id="{223ECB27-EA5F-40CE-BAC9-C8BE93557843}"/>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Building Blocks</a:t>
            </a:r>
            <a:endParaRPr lang="LID4096" sz="2000" dirty="0"/>
          </a:p>
        </p:txBody>
      </p:sp>
    </p:spTree>
    <p:extLst>
      <p:ext uri="{BB962C8B-B14F-4D97-AF65-F5344CB8AC3E}">
        <p14:creationId xmlns:p14="http://schemas.microsoft.com/office/powerpoint/2010/main" val="1163358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Governance Components – Audit &amp; Compliance</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698900"/>
            <a:ext cx="4611952" cy="3124253"/>
          </a:xfrm>
        </p:spPr>
        <p:txBody>
          <a:bodyPr/>
          <a:lstStyle/>
          <a:p>
            <a:pPr>
              <a:spcBef>
                <a:spcPts val="0"/>
              </a:spcBef>
              <a:spcAft>
                <a:spcPts val="600"/>
              </a:spcAft>
            </a:pPr>
            <a:r>
              <a:rPr lang="en-US" sz="1800" dirty="0">
                <a:solidFill>
                  <a:schemeClr val="tx2">
                    <a:lumMod val="50000"/>
                  </a:schemeClr>
                </a:solidFill>
                <a:latin typeface="+mn-lt"/>
              </a:rPr>
              <a:t>After you've become familiar with your environment and resources, you might start thinking about audit and compliance processes for your apps. You might want to gather additional information about your apps from your makers, or audit specific connectors or app usage. The apps and flows that are part of this solution help you get started.</a:t>
            </a:r>
          </a:p>
          <a:p>
            <a:pPr marL="285750" indent="-285750">
              <a:spcBef>
                <a:spcPts val="0"/>
              </a:spcBef>
              <a:buFont typeface="Arial" panose="020B0604020202020204" pitchFamily="34" charset="0"/>
              <a:buChar char="•"/>
            </a:pPr>
            <a:endParaRPr lang="en-GB" sz="1600" dirty="0">
              <a:solidFill>
                <a:schemeClr val="tx2">
                  <a:lumMod val="50000"/>
                </a:schemeClr>
              </a:solidFill>
              <a:latin typeface="+mn-lt"/>
            </a:endParaRPr>
          </a:p>
        </p:txBody>
      </p:sp>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14" name="Picture 13">
            <a:extLst>
              <a:ext uri="{FF2B5EF4-FFF2-40B4-BE49-F238E27FC236}">
                <a16:creationId xmlns:a16="http://schemas.microsoft.com/office/drawing/2014/main" id="{578A6DD8-6E3B-425F-A4BA-103570F152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8408" y="1717547"/>
            <a:ext cx="5800601" cy="3867068"/>
          </a:xfrm>
          <a:prstGeom prst="rect">
            <a:avLst/>
          </a:prstGeom>
        </p:spPr>
      </p:pic>
      <p:pic>
        <p:nvPicPr>
          <p:cNvPr id="4" name="Picture 2">
            <a:extLst>
              <a:ext uri="{FF2B5EF4-FFF2-40B4-BE49-F238E27FC236}">
                <a16:creationId xmlns:a16="http://schemas.microsoft.com/office/drawing/2014/main" id="{BC265F37-AC14-409A-B59D-809E8B5B64A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01696" y="3204806"/>
            <a:ext cx="3290304" cy="35408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F10370-503E-4EA6-A656-56E15612D6FC}"/>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Building Blocks</a:t>
            </a:r>
            <a:endParaRPr lang="LID4096" sz="2000" dirty="0"/>
          </a:p>
        </p:txBody>
      </p:sp>
    </p:spTree>
    <p:extLst>
      <p:ext uri="{BB962C8B-B14F-4D97-AF65-F5344CB8AC3E}">
        <p14:creationId xmlns:p14="http://schemas.microsoft.com/office/powerpoint/2010/main" val="11736430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Nurture Components - Learning</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579420"/>
            <a:ext cx="4611952" cy="3739806"/>
          </a:xfrm>
        </p:spPr>
        <p:txBody>
          <a:bodyPr/>
          <a:lstStyle/>
          <a:p>
            <a:pPr>
              <a:spcBef>
                <a:spcPts val="0"/>
              </a:spcBef>
              <a:spcAft>
                <a:spcPts val="600"/>
              </a:spcAft>
            </a:pPr>
            <a:r>
              <a:rPr lang="en-US" sz="1800" dirty="0">
                <a:solidFill>
                  <a:schemeClr val="tx2">
                    <a:lumMod val="50000"/>
                  </a:schemeClr>
                </a:solidFill>
                <a:latin typeface="+mn-lt"/>
              </a:rPr>
              <a:t>An essential part of establishing a CoE is nurturing your makers and an internal community. You will want to share best practices and templates and onboard new makers – the assets part of this solution can help develop a strategy for this motion. </a:t>
            </a:r>
            <a:br>
              <a:rPr lang="en-US" sz="1800" dirty="0">
                <a:solidFill>
                  <a:schemeClr val="tx2">
                    <a:lumMod val="50000"/>
                  </a:schemeClr>
                </a:solidFill>
                <a:latin typeface="+mn-lt"/>
              </a:rPr>
            </a:br>
            <a:br>
              <a:rPr lang="en-US" sz="1800" dirty="0">
                <a:solidFill>
                  <a:schemeClr val="tx2">
                    <a:lumMod val="50000"/>
                  </a:schemeClr>
                </a:solidFill>
                <a:latin typeface="+mn-lt"/>
              </a:rPr>
            </a:br>
            <a:r>
              <a:rPr lang="en-US" sz="1800" dirty="0">
                <a:solidFill>
                  <a:schemeClr val="tx2">
                    <a:lumMod val="50000"/>
                  </a:schemeClr>
                </a:solidFill>
                <a:latin typeface="+mn-lt"/>
              </a:rPr>
              <a:t>The Nurture Components solution contains assets relevant to everyone in the organization, admins, makers as well as end users of apps and flows.</a:t>
            </a:r>
          </a:p>
          <a:p>
            <a:pPr>
              <a:spcBef>
                <a:spcPts val="0"/>
              </a:spcBef>
            </a:pPr>
            <a:endParaRPr lang="en-GB" sz="1600" dirty="0">
              <a:solidFill>
                <a:schemeClr val="tx2">
                  <a:lumMod val="50000"/>
                </a:schemeClr>
              </a:solidFill>
              <a:latin typeface="+mn-lt"/>
            </a:endParaRPr>
          </a:p>
        </p:txBody>
      </p:sp>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5" name="Picture 4">
            <a:extLst>
              <a:ext uri="{FF2B5EF4-FFF2-40B4-BE49-F238E27FC236}">
                <a16:creationId xmlns:a16="http://schemas.microsoft.com/office/drawing/2014/main" id="{9750D254-3B35-485B-AD55-89A9C997BF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5159" y="1402464"/>
            <a:ext cx="7597962" cy="4291756"/>
          </a:xfrm>
          <a:prstGeom prst="rect">
            <a:avLst/>
          </a:prstGeom>
        </p:spPr>
      </p:pic>
      <p:pic>
        <p:nvPicPr>
          <p:cNvPr id="13" name="Picture 12">
            <a:extLst>
              <a:ext uri="{FF2B5EF4-FFF2-40B4-BE49-F238E27FC236}">
                <a16:creationId xmlns:a16="http://schemas.microsoft.com/office/drawing/2014/main" id="{F0A212DE-83B0-41CC-ADA7-B1AAE7860F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2203" y="3418988"/>
            <a:ext cx="4464109" cy="3262233"/>
          </a:xfrm>
          <a:prstGeom prst="rect">
            <a:avLst/>
          </a:prstGeom>
        </p:spPr>
      </p:pic>
      <p:sp>
        <p:nvSpPr>
          <p:cNvPr id="4" name="TextBox 3">
            <a:extLst>
              <a:ext uri="{FF2B5EF4-FFF2-40B4-BE49-F238E27FC236}">
                <a16:creationId xmlns:a16="http://schemas.microsoft.com/office/drawing/2014/main" id="{C0791A92-1E51-4861-8511-75F2D62BD8C8}"/>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Building Blocks</a:t>
            </a:r>
            <a:endParaRPr lang="LID4096" sz="2000" dirty="0"/>
          </a:p>
        </p:txBody>
      </p:sp>
    </p:spTree>
    <p:extLst>
      <p:ext uri="{BB962C8B-B14F-4D97-AF65-F5344CB8AC3E}">
        <p14:creationId xmlns:p14="http://schemas.microsoft.com/office/powerpoint/2010/main" val="38816714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39C2664-19A9-48CD-B3DD-94FCFADCF344}"/>
              </a:ext>
            </a:extLst>
          </p:cNvPr>
          <p:cNvSpPr/>
          <p:nvPr/>
        </p:nvSpPr>
        <p:spPr bwMode="auto">
          <a:xfrm>
            <a:off x="0" y="2899175"/>
            <a:ext cx="12192000" cy="2997927"/>
          </a:xfrm>
          <a:prstGeom prst="rect">
            <a:avLst/>
          </a:pr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000000"/>
              </a:solidFill>
              <a:effectLst/>
              <a:uLnTx/>
              <a:uFillTx/>
              <a:latin typeface="Segoe UI"/>
              <a:ea typeface="+mj-ea"/>
              <a:cs typeface="Segoe UI" pitchFamily="34" charset="0"/>
            </a:endParaRPr>
          </a:p>
        </p:txBody>
      </p:sp>
      <p:cxnSp>
        <p:nvCxnSpPr>
          <p:cNvPr id="37" name="Straight Connector 36">
            <a:extLst>
              <a:ext uri="{FF2B5EF4-FFF2-40B4-BE49-F238E27FC236}">
                <a16:creationId xmlns:a16="http://schemas.microsoft.com/office/drawing/2014/main" id="{26C2ED84-7F37-4699-B411-0CBF300F6245}"/>
              </a:ext>
            </a:extLst>
          </p:cNvPr>
          <p:cNvCxnSpPr>
            <a:cxnSpLocks/>
          </p:cNvCxnSpPr>
          <p:nvPr/>
        </p:nvCxnSpPr>
        <p:spPr>
          <a:xfrm>
            <a:off x="0" y="2899176"/>
            <a:ext cx="1219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D25F9E7C-B241-4CD2-A0EE-380FD1A1A6F9}"/>
              </a:ext>
            </a:extLst>
          </p:cNvPr>
          <p:cNvSpPr txBox="1">
            <a:spLocks/>
          </p:cNvSpPr>
          <p:nvPr/>
        </p:nvSpPr>
        <p:spPr>
          <a:xfrm>
            <a:off x="457200" y="4713120"/>
            <a:ext cx="3448373"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Innovation Backlog</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dirty="0">
                <a:solidFill>
                  <a:srgbClr val="3C3C41"/>
                </a:solidFill>
                <a:latin typeface="Segoe UI"/>
                <a:cs typeface="Segoe UI Semilight" panose="020B0402040204020203" pitchFamily="34" charset="0"/>
              </a:rPr>
              <a:t>S</a:t>
            </a:r>
            <a:r>
              <a:rPr kumimoji="0" lang="en-US" sz="1400" b="0" i="0" u="none" strike="noStrike" kern="1200" cap="none" spc="0" normalizeH="0" baseline="0" noProof="0" dirty="0" err="1">
                <a:ln>
                  <a:noFill/>
                </a:ln>
                <a:solidFill>
                  <a:srgbClr val="3C3C41"/>
                </a:solidFill>
                <a:effectLst/>
                <a:uLnTx/>
                <a:uFillTx/>
                <a:latin typeface="Segoe UI"/>
                <a:ea typeface="+mn-ea"/>
                <a:cs typeface="Segoe UI Semilight" panose="020B0402040204020203" pitchFamily="34" charset="0"/>
              </a:rPr>
              <a:t>ubmit</a:t>
            </a:r>
            <a:r>
              <a:rPr kumimoji="0" lang="en-US"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ideas for apps and flows that need building</a:t>
            </a:r>
            <a:endPar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endParaRPr>
          </a:p>
        </p:txBody>
      </p:sp>
      <p:sp>
        <p:nvSpPr>
          <p:cNvPr id="40" name="Text Placeholder 6">
            <a:extLst>
              <a:ext uri="{FF2B5EF4-FFF2-40B4-BE49-F238E27FC236}">
                <a16:creationId xmlns:a16="http://schemas.microsoft.com/office/drawing/2014/main" id="{D2D584B9-BBCD-4A92-9E12-C8F6C7CCA27B}"/>
              </a:ext>
            </a:extLst>
          </p:cNvPr>
          <p:cNvSpPr txBox="1">
            <a:spLocks/>
          </p:cNvSpPr>
          <p:nvPr/>
        </p:nvSpPr>
        <p:spPr>
          <a:xfrm>
            <a:off x="8381135" y="4713120"/>
            <a:ext cx="3353665"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Theming</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Create, manage and share enterprise branded themes</a:t>
            </a:r>
          </a:p>
        </p:txBody>
      </p:sp>
      <p:sp>
        <p:nvSpPr>
          <p:cNvPr id="42" name="Text Placeholder 2">
            <a:extLst>
              <a:ext uri="{FF2B5EF4-FFF2-40B4-BE49-F238E27FC236}">
                <a16:creationId xmlns:a16="http://schemas.microsoft.com/office/drawing/2014/main" id="{74A1DC84-7F7D-421F-958A-E95852CA2446}"/>
              </a:ext>
            </a:extLst>
          </p:cNvPr>
          <p:cNvSpPr txBox="1">
            <a:spLocks/>
          </p:cNvSpPr>
          <p:nvPr/>
        </p:nvSpPr>
        <p:spPr>
          <a:xfrm>
            <a:off x="4480435" y="4713120"/>
            <a:ext cx="3353665"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ALM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dirty="0">
                <a:solidFill>
                  <a:srgbClr val="3C3C41"/>
                </a:solidFill>
                <a:latin typeface="Segoe UI"/>
                <a:cs typeface="Segoe UI Semilight" panose="020B0402040204020203" pitchFamily="34" charset="0"/>
              </a:rPr>
              <a:t>Implement Application Lifecycle Management p</a:t>
            </a:r>
            <a:r>
              <a:rPr kumimoji="0" lang="en-US" sz="1400" b="0" i="0" u="none" strike="noStrike" kern="1200" cap="none" spc="0" normalizeH="0" baseline="0" noProof="0" dirty="0" err="1">
                <a:ln>
                  <a:noFill/>
                </a:ln>
                <a:solidFill>
                  <a:srgbClr val="3C3C41"/>
                </a:solidFill>
                <a:effectLst/>
                <a:uLnTx/>
                <a:uFillTx/>
                <a:latin typeface="Segoe UI"/>
                <a:ea typeface="+mn-ea"/>
                <a:cs typeface="Segoe UI Semilight" panose="020B0402040204020203" pitchFamily="34" charset="0"/>
              </a:rPr>
              <a:t>atterns</a:t>
            </a:r>
            <a:r>
              <a:rPr kumimoji="0" lang="en-US"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and practices for source control	</a:t>
            </a:r>
          </a:p>
        </p:txBody>
      </p:sp>
      <p:cxnSp>
        <p:nvCxnSpPr>
          <p:cNvPr id="43" name="Straight Connector 42">
            <a:extLst>
              <a:ext uri="{FF2B5EF4-FFF2-40B4-BE49-F238E27FC236}">
                <a16:creationId xmlns:a16="http://schemas.microsoft.com/office/drawing/2014/main" id="{6D8D299D-1E01-480E-9595-455358C95D8E}"/>
              </a:ext>
            </a:extLst>
          </p:cNvPr>
          <p:cNvCxnSpPr>
            <a:cxnSpLocks/>
          </p:cNvCxnSpPr>
          <p:nvPr/>
        </p:nvCxnSpPr>
        <p:spPr>
          <a:xfrm>
            <a:off x="4149526" y="4713121"/>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563B86-7E19-4C0B-9C81-C393C1299755}"/>
              </a:ext>
            </a:extLst>
          </p:cNvPr>
          <p:cNvCxnSpPr>
            <a:cxnSpLocks/>
          </p:cNvCxnSpPr>
          <p:nvPr/>
        </p:nvCxnSpPr>
        <p:spPr>
          <a:xfrm>
            <a:off x="8056527" y="4713121"/>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itle 4">
            <a:extLst>
              <a:ext uri="{FF2B5EF4-FFF2-40B4-BE49-F238E27FC236}">
                <a16:creationId xmlns:a16="http://schemas.microsoft.com/office/drawing/2014/main" id="{E91A0F3C-1886-4FEA-8B18-2F5A0FAE7D7B}"/>
              </a:ext>
            </a:extLst>
          </p:cNvPr>
          <p:cNvSpPr>
            <a:spLocks noGrp="1"/>
          </p:cNvSpPr>
          <p:nvPr>
            <p:ph type="title"/>
          </p:nvPr>
        </p:nvSpPr>
        <p:spPr>
          <a:xfrm>
            <a:off x="463615" y="475648"/>
            <a:ext cx="11306469" cy="492443"/>
          </a:xfrm>
        </p:spPr>
        <p:txBody>
          <a:bodyPr/>
          <a:lstStyle/>
          <a:p>
            <a:r>
              <a:rPr lang="en-US" dirty="0"/>
              <a:t>Standalone Add-ons</a:t>
            </a:r>
          </a:p>
        </p:txBody>
      </p:sp>
      <p:grpSp>
        <p:nvGrpSpPr>
          <p:cNvPr id="50" name="Graphic 902">
            <a:extLst>
              <a:ext uri="{FF2B5EF4-FFF2-40B4-BE49-F238E27FC236}">
                <a16:creationId xmlns:a16="http://schemas.microsoft.com/office/drawing/2014/main" id="{6DA603AF-709F-4AD8-9E6C-ADF3C2DA49FA}"/>
              </a:ext>
            </a:extLst>
          </p:cNvPr>
          <p:cNvGrpSpPr>
            <a:grpSpLocks noChangeAspect="1"/>
          </p:cNvGrpSpPr>
          <p:nvPr/>
        </p:nvGrpSpPr>
        <p:grpSpPr>
          <a:xfrm>
            <a:off x="551053" y="4185336"/>
            <a:ext cx="287148" cy="380983"/>
            <a:chOff x="6051644" y="3273519"/>
            <a:chExt cx="334327" cy="443579"/>
          </a:xfrm>
          <a:noFill/>
        </p:grpSpPr>
        <p:sp>
          <p:nvSpPr>
            <p:cNvPr id="51" name="Freeform: Shape 50">
              <a:extLst>
                <a:ext uri="{FF2B5EF4-FFF2-40B4-BE49-F238E27FC236}">
                  <a16:creationId xmlns:a16="http://schemas.microsoft.com/office/drawing/2014/main" id="{5A31DA16-9D37-435D-8FDC-03ECAAACF343}"/>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D0F7BD0-DB0C-4C8F-87A6-6C3F897E647C}"/>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F1B586DC-6790-43C1-82D8-7E9C5B9C8E35}"/>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5FAFE6-B091-4D0F-B299-3395B52FAA31}"/>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5" name="Graphic 30">
            <a:extLst>
              <a:ext uri="{FF2B5EF4-FFF2-40B4-BE49-F238E27FC236}">
                <a16:creationId xmlns:a16="http://schemas.microsoft.com/office/drawing/2014/main" id="{8E5B1EB3-F7C0-4897-8333-BDB53104F3B7}"/>
              </a:ext>
            </a:extLst>
          </p:cNvPr>
          <p:cNvGrpSpPr>
            <a:grpSpLocks noChangeAspect="1"/>
          </p:cNvGrpSpPr>
          <p:nvPr/>
        </p:nvGrpSpPr>
        <p:grpSpPr>
          <a:xfrm>
            <a:off x="4480435" y="4165944"/>
            <a:ext cx="445206" cy="419766"/>
            <a:chOff x="6051549" y="3340099"/>
            <a:chExt cx="576719" cy="543764"/>
          </a:xfrm>
        </p:grpSpPr>
        <p:sp>
          <p:nvSpPr>
            <p:cNvPr id="56" name="Freeform: Shape 55">
              <a:extLst>
                <a:ext uri="{FF2B5EF4-FFF2-40B4-BE49-F238E27FC236}">
                  <a16:creationId xmlns:a16="http://schemas.microsoft.com/office/drawing/2014/main" id="{8E281946-3B32-4AFA-A8C9-D0C14FAE8456}"/>
                </a:ext>
              </a:extLst>
            </p:cNvPr>
            <p:cNvSpPr/>
            <p:nvPr/>
          </p:nvSpPr>
          <p:spPr>
            <a:xfrm>
              <a:off x="6062918" y="3348502"/>
              <a:ext cx="479830" cy="521848"/>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B255E44-FADA-4D33-B565-1C4E638F180A}"/>
                </a:ext>
              </a:extLst>
            </p:cNvPr>
            <p:cNvSpPr/>
            <p:nvPr/>
          </p:nvSpPr>
          <p:spPr>
            <a:xfrm>
              <a:off x="6267675" y="3567293"/>
              <a:ext cx="347913" cy="268692"/>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21C5AE6F-614A-45A1-8C5F-4DCEEE449708}"/>
              </a:ext>
            </a:extLst>
          </p:cNvPr>
          <p:cNvGrpSpPr>
            <a:grpSpLocks noChangeAspect="1"/>
          </p:cNvGrpSpPr>
          <p:nvPr/>
        </p:nvGrpSpPr>
        <p:grpSpPr>
          <a:xfrm>
            <a:off x="8343078" y="4181947"/>
            <a:ext cx="339583" cy="387761"/>
            <a:chOff x="9466699" y="4097763"/>
            <a:chExt cx="339583" cy="387761"/>
          </a:xfrm>
        </p:grpSpPr>
        <p:sp>
          <p:nvSpPr>
            <p:cNvPr id="65" name="Oval 64">
              <a:extLst>
                <a:ext uri="{FF2B5EF4-FFF2-40B4-BE49-F238E27FC236}">
                  <a16:creationId xmlns:a16="http://schemas.microsoft.com/office/drawing/2014/main" id="{63CC399C-BC07-4259-8118-BE53B0617D90}"/>
                </a:ext>
              </a:extLst>
            </p:cNvPr>
            <p:cNvSpPr/>
            <p:nvPr/>
          </p:nvSpPr>
          <p:spPr>
            <a:xfrm>
              <a:off x="9577682" y="4258604"/>
              <a:ext cx="228600" cy="2269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51D1635-945E-4970-9A83-B94E2BACA2B4}"/>
                </a:ext>
              </a:extLst>
            </p:cNvPr>
            <p:cNvSpPr/>
            <p:nvPr/>
          </p:nvSpPr>
          <p:spPr>
            <a:xfrm>
              <a:off x="9466699" y="4097763"/>
              <a:ext cx="249613" cy="351725"/>
            </a:xfrm>
            <a:custGeom>
              <a:avLst/>
              <a:gdLst>
                <a:gd name="connsiteX0" fmla="*/ 89263 w 209550"/>
                <a:gd name="connsiteY0" fmla="*/ 288336 h 295275"/>
                <a:gd name="connsiteX1" fmla="*/ 7348 w 209550"/>
                <a:gd name="connsiteY1" fmla="*/ 288336 h 295275"/>
                <a:gd name="connsiteX2" fmla="*/ 7348 w 209550"/>
                <a:gd name="connsiteY2" fmla="*/ 48306 h 295275"/>
                <a:gd name="connsiteX3" fmla="*/ 48306 w 209550"/>
                <a:gd name="connsiteY3" fmla="*/ 7348 h 295275"/>
                <a:gd name="connsiteX4" fmla="*/ 207373 w 209550"/>
                <a:gd name="connsiteY4" fmla="*/ 7348 h 295275"/>
                <a:gd name="connsiteX5" fmla="*/ 207373 w 209550"/>
                <a:gd name="connsiteY5" fmla="*/ 11498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295275">
                  <a:moveTo>
                    <a:pt x="89263" y="288336"/>
                  </a:moveTo>
                  <a:cubicBezTo>
                    <a:pt x="7348" y="288336"/>
                    <a:pt x="7348" y="288336"/>
                    <a:pt x="7348" y="288336"/>
                  </a:cubicBezTo>
                  <a:cubicBezTo>
                    <a:pt x="7348" y="48306"/>
                    <a:pt x="7348" y="48306"/>
                    <a:pt x="7348" y="48306"/>
                  </a:cubicBezTo>
                  <a:cubicBezTo>
                    <a:pt x="48306" y="7348"/>
                    <a:pt x="48306" y="7348"/>
                    <a:pt x="48306" y="7348"/>
                  </a:cubicBezTo>
                  <a:cubicBezTo>
                    <a:pt x="207373" y="7348"/>
                    <a:pt x="207373" y="7348"/>
                    <a:pt x="207373" y="7348"/>
                  </a:cubicBezTo>
                  <a:cubicBezTo>
                    <a:pt x="207373" y="114981"/>
                    <a:pt x="207373" y="114981"/>
                    <a:pt x="207373" y="1149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67" name="Graphic 208">
              <a:extLst>
                <a:ext uri="{FF2B5EF4-FFF2-40B4-BE49-F238E27FC236}">
                  <a16:creationId xmlns:a16="http://schemas.microsoft.com/office/drawing/2014/main" id="{B19E0ECC-252F-4D8F-9FA1-502DB9D7B3D4}"/>
                </a:ext>
              </a:extLst>
            </p:cNvPr>
            <p:cNvGrpSpPr/>
            <p:nvPr/>
          </p:nvGrpSpPr>
          <p:grpSpPr>
            <a:xfrm>
              <a:off x="9635770" y="4316334"/>
              <a:ext cx="112424" cy="111460"/>
              <a:chOff x="6112668" y="3482816"/>
              <a:chExt cx="199548" cy="197834"/>
            </a:xfrm>
            <a:noFill/>
          </p:grpSpPr>
          <p:sp>
            <p:nvSpPr>
              <p:cNvPr id="68" name="Freeform: Shape 67">
                <a:extLst>
                  <a:ext uri="{FF2B5EF4-FFF2-40B4-BE49-F238E27FC236}">
                    <a16:creationId xmlns:a16="http://schemas.microsoft.com/office/drawing/2014/main" id="{1F867D75-7575-4D64-AB7E-01C447C9518C}"/>
                  </a:ext>
                </a:extLst>
              </p:cNvPr>
              <p:cNvSpPr/>
              <p:nvPr/>
            </p:nvSpPr>
            <p:spPr>
              <a:xfrm>
                <a:off x="6128765" y="3497961"/>
                <a:ext cx="162687" cy="163829"/>
              </a:xfrm>
              <a:custGeom>
                <a:avLst/>
                <a:gdLst>
                  <a:gd name="connsiteX0" fmla="*/ 0 w 162687"/>
                  <a:gd name="connsiteY0" fmla="*/ 81915 h 163829"/>
                  <a:gd name="connsiteX1" fmla="*/ 81344 w 162687"/>
                  <a:gd name="connsiteY1" fmla="*/ 0 h 163829"/>
                  <a:gd name="connsiteX2" fmla="*/ 162687 w 162687"/>
                  <a:gd name="connsiteY2" fmla="*/ 81915 h 163829"/>
                  <a:gd name="connsiteX3" fmla="*/ 81344 w 162687"/>
                  <a:gd name="connsiteY3" fmla="*/ 163830 h 163829"/>
                  <a:gd name="connsiteX4" fmla="*/ 0 w 162687"/>
                  <a:gd name="connsiteY4" fmla="*/ 81915 h 163829"/>
                  <a:gd name="connsiteX5" fmla="*/ 0 w 162687"/>
                  <a:gd name="connsiteY5" fmla="*/ 81915 h 163829"/>
                  <a:gd name="connsiteX6" fmla="*/ 0 w 162687"/>
                  <a:gd name="connsiteY6" fmla="*/ 81915 h 163829"/>
                  <a:gd name="connsiteX7" fmla="*/ 0 w 162687"/>
                  <a:gd name="connsiteY7" fmla="*/ 8191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87" h="163829">
                    <a:moveTo>
                      <a:pt x="0" y="81915"/>
                    </a:moveTo>
                    <a:cubicBezTo>
                      <a:pt x="0" y="36671"/>
                      <a:pt x="35909" y="0"/>
                      <a:pt x="81344" y="0"/>
                    </a:cubicBezTo>
                    <a:cubicBezTo>
                      <a:pt x="125825" y="0"/>
                      <a:pt x="162687" y="36766"/>
                      <a:pt x="162687" y="81915"/>
                    </a:cubicBezTo>
                    <a:cubicBezTo>
                      <a:pt x="162687" y="127064"/>
                      <a:pt x="126778" y="163830"/>
                      <a:pt x="81344" y="163830"/>
                    </a:cubicBezTo>
                    <a:cubicBezTo>
                      <a:pt x="36862" y="163830"/>
                      <a:pt x="0" y="127159"/>
                      <a:pt x="0" y="81915"/>
                    </a:cubicBezTo>
                    <a:lnTo>
                      <a:pt x="0" y="81915"/>
                    </a:lnTo>
                    <a:lnTo>
                      <a:pt x="0" y="81915"/>
                    </a:lnTo>
                    <a:lnTo>
                      <a:pt x="0" y="81915"/>
                    </a:lnTo>
                    <a:close/>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79E14AD-6CEB-4594-B67E-6C51374C791B}"/>
                  </a:ext>
                </a:extLst>
              </p:cNvPr>
              <p:cNvSpPr/>
              <p:nvPr/>
            </p:nvSpPr>
            <p:spPr>
              <a:xfrm>
                <a:off x="6243256" y="3482911"/>
                <a:ext cx="7524" cy="21621"/>
              </a:xfrm>
              <a:custGeom>
                <a:avLst/>
                <a:gdLst>
                  <a:gd name="connsiteX0" fmla="*/ 7525 w 7524"/>
                  <a:gd name="connsiteY0" fmla="*/ 0 h 21621"/>
                  <a:gd name="connsiteX1" fmla="*/ 0 w 7524"/>
                  <a:gd name="connsiteY1" fmla="*/ 21622 h 21621"/>
                </a:gdLst>
                <a:ahLst/>
                <a:cxnLst>
                  <a:cxn ang="0">
                    <a:pos x="connsiteX0" y="connsiteY0"/>
                  </a:cxn>
                  <a:cxn ang="0">
                    <a:pos x="connsiteX1" y="connsiteY1"/>
                  </a:cxn>
                </a:cxnLst>
                <a:rect l="l" t="t" r="r" b="b"/>
                <a:pathLst>
                  <a:path w="7524" h="21621">
                    <a:moveTo>
                      <a:pt x="7525" y="0"/>
                    </a:moveTo>
                    <a:cubicBezTo>
                      <a:pt x="0" y="21622"/>
                      <a:pt x="0" y="21622"/>
                      <a:pt x="0" y="2162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8BE4D0-2667-4D06-8A6F-5B0BA56DC1A8}"/>
                  </a:ext>
                </a:extLst>
              </p:cNvPr>
              <p:cNvSpPr/>
              <p:nvPr/>
            </p:nvSpPr>
            <p:spPr>
              <a:xfrm>
                <a:off x="6285737" y="3541299"/>
                <a:ext cx="26479" cy="8477"/>
              </a:xfrm>
              <a:custGeom>
                <a:avLst/>
                <a:gdLst>
                  <a:gd name="connsiteX0" fmla="*/ 26480 w 26479"/>
                  <a:gd name="connsiteY0" fmla="*/ 0 h 8477"/>
                  <a:gd name="connsiteX1" fmla="*/ 0 w 26479"/>
                  <a:gd name="connsiteY1" fmla="*/ 8477 h 8477"/>
                </a:gdLst>
                <a:ahLst/>
                <a:cxnLst>
                  <a:cxn ang="0">
                    <a:pos x="connsiteX0" y="connsiteY0"/>
                  </a:cxn>
                  <a:cxn ang="0">
                    <a:pos x="connsiteX1" y="connsiteY1"/>
                  </a:cxn>
                </a:cxnLst>
                <a:rect l="l" t="t" r="r" b="b"/>
                <a:pathLst>
                  <a:path w="26479" h="8477">
                    <a:moveTo>
                      <a:pt x="26480" y="0"/>
                    </a:moveTo>
                    <a:cubicBezTo>
                      <a:pt x="0" y="8477"/>
                      <a:pt x="0" y="8477"/>
                      <a:pt x="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D875813-8CE1-4891-9C5D-A58AC61F7F3C}"/>
                  </a:ext>
                </a:extLst>
              </p:cNvPr>
              <p:cNvSpPr/>
              <p:nvPr/>
            </p:nvSpPr>
            <p:spPr>
              <a:xfrm>
                <a:off x="6284785" y="3610927"/>
                <a:ext cx="26479" cy="10382"/>
              </a:xfrm>
              <a:custGeom>
                <a:avLst/>
                <a:gdLst>
                  <a:gd name="connsiteX0" fmla="*/ 0 w 26479"/>
                  <a:gd name="connsiteY0" fmla="*/ 0 h 10382"/>
                  <a:gd name="connsiteX1" fmla="*/ 26479 w 26479"/>
                  <a:gd name="connsiteY1" fmla="*/ 10382 h 10382"/>
                </a:gdLst>
                <a:ahLst/>
                <a:cxnLst>
                  <a:cxn ang="0">
                    <a:pos x="connsiteX0" y="connsiteY0"/>
                  </a:cxn>
                  <a:cxn ang="0">
                    <a:pos x="connsiteX1" y="connsiteY1"/>
                  </a:cxn>
                </a:cxnLst>
                <a:rect l="l" t="t" r="r" b="b"/>
                <a:pathLst>
                  <a:path w="26479" h="10382">
                    <a:moveTo>
                      <a:pt x="0" y="0"/>
                    </a:moveTo>
                    <a:cubicBezTo>
                      <a:pt x="26479" y="10382"/>
                      <a:pt x="26479" y="10382"/>
                      <a:pt x="26479" y="1038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7DA23F5-88AF-43B3-B1D2-5B90D1DB49E0}"/>
                  </a:ext>
                </a:extLst>
              </p:cNvPr>
              <p:cNvSpPr/>
              <p:nvPr/>
            </p:nvSpPr>
            <p:spPr>
              <a:xfrm>
                <a:off x="6242304" y="3655218"/>
                <a:ext cx="12287" cy="24479"/>
              </a:xfrm>
              <a:custGeom>
                <a:avLst/>
                <a:gdLst>
                  <a:gd name="connsiteX0" fmla="*/ 12287 w 12287"/>
                  <a:gd name="connsiteY0" fmla="*/ 24479 h 24479"/>
                  <a:gd name="connsiteX1" fmla="*/ 0 w 12287"/>
                  <a:gd name="connsiteY1" fmla="*/ 0 h 24479"/>
                </a:gdLst>
                <a:ahLst/>
                <a:cxnLst>
                  <a:cxn ang="0">
                    <a:pos x="connsiteX0" y="connsiteY0"/>
                  </a:cxn>
                  <a:cxn ang="0">
                    <a:pos x="connsiteX1" y="connsiteY1"/>
                  </a:cxn>
                </a:cxnLst>
                <a:rect l="l" t="t" r="r" b="b"/>
                <a:pathLst>
                  <a:path w="12287" h="24479">
                    <a:moveTo>
                      <a:pt x="12287" y="24479"/>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11485FB-21CA-4999-B423-FFDF5460547E}"/>
                  </a:ext>
                </a:extLst>
              </p:cNvPr>
              <p:cNvSpPr/>
              <p:nvPr/>
            </p:nvSpPr>
            <p:spPr>
              <a:xfrm>
                <a:off x="6171247" y="3656171"/>
                <a:ext cx="10477" cy="24479"/>
              </a:xfrm>
              <a:custGeom>
                <a:avLst/>
                <a:gdLst>
                  <a:gd name="connsiteX0" fmla="*/ 0 w 10477"/>
                  <a:gd name="connsiteY0" fmla="*/ 24479 h 24479"/>
                  <a:gd name="connsiteX1" fmla="*/ 10477 w 10477"/>
                  <a:gd name="connsiteY1" fmla="*/ 0 h 24479"/>
                </a:gdLst>
                <a:ahLst/>
                <a:cxnLst>
                  <a:cxn ang="0">
                    <a:pos x="connsiteX0" y="connsiteY0"/>
                  </a:cxn>
                  <a:cxn ang="0">
                    <a:pos x="connsiteX1" y="connsiteY1"/>
                  </a:cxn>
                </a:cxnLst>
                <a:rect l="l" t="t" r="r" b="b"/>
                <a:pathLst>
                  <a:path w="10477" h="24479">
                    <a:moveTo>
                      <a:pt x="0" y="24479"/>
                    </a:moveTo>
                    <a:cubicBezTo>
                      <a:pt x="10477" y="0"/>
                      <a:pt x="10477" y="0"/>
                      <a:pt x="10477"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93E57ED-DC95-4820-9913-FC82F7F05943}"/>
                  </a:ext>
                </a:extLst>
              </p:cNvPr>
              <p:cNvSpPr/>
              <p:nvPr/>
            </p:nvSpPr>
            <p:spPr>
              <a:xfrm>
                <a:off x="6112668" y="3611880"/>
                <a:ext cx="23621" cy="9429"/>
              </a:xfrm>
              <a:custGeom>
                <a:avLst/>
                <a:gdLst>
                  <a:gd name="connsiteX0" fmla="*/ 0 w 23621"/>
                  <a:gd name="connsiteY0" fmla="*/ 9430 h 9429"/>
                  <a:gd name="connsiteX1" fmla="*/ 23622 w 23621"/>
                  <a:gd name="connsiteY1" fmla="*/ 0 h 9429"/>
                </a:gdLst>
                <a:ahLst/>
                <a:cxnLst>
                  <a:cxn ang="0">
                    <a:pos x="connsiteX0" y="connsiteY0"/>
                  </a:cxn>
                  <a:cxn ang="0">
                    <a:pos x="connsiteX1" y="connsiteY1"/>
                  </a:cxn>
                </a:cxnLst>
                <a:rect l="l" t="t" r="r" b="b"/>
                <a:pathLst>
                  <a:path w="23621" h="9429">
                    <a:moveTo>
                      <a:pt x="0" y="9430"/>
                    </a:moveTo>
                    <a:cubicBezTo>
                      <a:pt x="23622" y="0"/>
                      <a:pt x="23622" y="0"/>
                      <a:pt x="23622"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B2F6C98-6064-4920-818F-C8D4F325E1B2}"/>
                  </a:ext>
                </a:extLst>
              </p:cNvPr>
              <p:cNvSpPr/>
              <p:nvPr/>
            </p:nvSpPr>
            <p:spPr>
              <a:xfrm>
                <a:off x="6112668" y="3541299"/>
                <a:ext cx="22669" cy="8477"/>
              </a:xfrm>
              <a:custGeom>
                <a:avLst/>
                <a:gdLst>
                  <a:gd name="connsiteX0" fmla="*/ 0 w 22669"/>
                  <a:gd name="connsiteY0" fmla="*/ 0 h 8477"/>
                  <a:gd name="connsiteX1" fmla="*/ 22670 w 22669"/>
                  <a:gd name="connsiteY1" fmla="*/ 8477 h 8477"/>
                </a:gdLst>
                <a:ahLst/>
                <a:cxnLst>
                  <a:cxn ang="0">
                    <a:pos x="connsiteX0" y="connsiteY0"/>
                  </a:cxn>
                  <a:cxn ang="0">
                    <a:pos x="connsiteX1" y="connsiteY1"/>
                  </a:cxn>
                </a:cxnLst>
                <a:rect l="l" t="t" r="r" b="b"/>
                <a:pathLst>
                  <a:path w="22669" h="8477">
                    <a:moveTo>
                      <a:pt x="0" y="0"/>
                    </a:moveTo>
                    <a:cubicBezTo>
                      <a:pt x="22670" y="8477"/>
                      <a:pt x="22670" y="8477"/>
                      <a:pt x="2267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79297CA-5E48-4707-99BB-F91FFC98BC82}"/>
                  </a:ext>
                </a:extLst>
              </p:cNvPr>
              <p:cNvSpPr/>
              <p:nvPr/>
            </p:nvSpPr>
            <p:spPr>
              <a:xfrm>
                <a:off x="6170390" y="3482816"/>
                <a:ext cx="10382" cy="20764"/>
              </a:xfrm>
              <a:custGeom>
                <a:avLst/>
                <a:gdLst>
                  <a:gd name="connsiteX0" fmla="*/ 10382 w 10382"/>
                  <a:gd name="connsiteY0" fmla="*/ 20765 h 20764"/>
                  <a:gd name="connsiteX1" fmla="*/ 0 w 10382"/>
                  <a:gd name="connsiteY1" fmla="*/ 0 h 20764"/>
                </a:gdLst>
                <a:ahLst/>
                <a:cxnLst>
                  <a:cxn ang="0">
                    <a:pos x="connsiteX0" y="connsiteY0"/>
                  </a:cxn>
                  <a:cxn ang="0">
                    <a:pos x="connsiteX1" y="connsiteY1"/>
                  </a:cxn>
                </a:cxnLst>
                <a:rect l="l" t="t" r="r" b="b"/>
                <a:pathLst>
                  <a:path w="10382" h="20764">
                    <a:moveTo>
                      <a:pt x="10382" y="20765"/>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714C79AC-BEC0-470C-8151-D3E6E9F69ECE}"/>
              </a:ext>
            </a:extLst>
          </p:cNvPr>
          <p:cNvGrpSpPr/>
          <p:nvPr/>
        </p:nvGrpSpPr>
        <p:grpSpPr>
          <a:xfrm rot="5400000">
            <a:off x="11519301" y="212751"/>
            <a:ext cx="1345398" cy="1144614"/>
            <a:chOff x="9387840" y="-427197"/>
            <a:chExt cx="2065020" cy="1756840"/>
          </a:xfrm>
        </p:grpSpPr>
        <p:sp>
          <p:nvSpPr>
            <p:cNvPr id="78" name="Diamond 77">
              <a:extLst>
                <a:ext uri="{FF2B5EF4-FFF2-40B4-BE49-F238E27FC236}">
                  <a16:creationId xmlns:a16="http://schemas.microsoft.com/office/drawing/2014/main" id="{4BA65AED-3935-4604-BFE2-FB36C65D51B3}"/>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Diamond 78">
              <a:extLst>
                <a:ext uri="{FF2B5EF4-FFF2-40B4-BE49-F238E27FC236}">
                  <a16:creationId xmlns:a16="http://schemas.microsoft.com/office/drawing/2014/main" id="{7AA89D76-F62C-455F-B69E-453C87597E4F}"/>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2" name="Picture 1">
            <a:extLst>
              <a:ext uri="{FF2B5EF4-FFF2-40B4-BE49-F238E27FC236}">
                <a16:creationId xmlns:a16="http://schemas.microsoft.com/office/drawing/2014/main" id="{D2AFABEF-A926-4024-8CA2-9D67593AD8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14" y="1906984"/>
            <a:ext cx="3372659" cy="2027698"/>
          </a:xfrm>
          <a:prstGeom prst="rect">
            <a:avLst/>
          </a:prstGeom>
        </p:spPr>
      </p:pic>
      <p:pic>
        <p:nvPicPr>
          <p:cNvPr id="4" name="Picture 3">
            <a:extLst>
              <a:ext uri="{FF2B5EF4-FFF2-40B4-BE49-F238E27FC236}">
                <a16:creationId xmlns:a16="http://schemas.microsoft.com/office/drawing/2014/main" id="{7D949895-BEA6-417F-A527-B786B57748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9792" y="1906984"/>
            <a:ext cx="3636918" cy="2043786"/>
          </a:xfrm>
          <a:prstGeom prst="rect">
            <a:avLst/>
          </a:prstGeom>
        </p:spPr>
      </p:pic>
      <p:pic>
        <p:nvPicPr>
          <p:cNvPr id="6" name="Picture 5">
            <a:extLst>
              <a:ext uri="{FF2B5EF4-FFF2-40B4-BE49-F238E27FC236}">
                <a16:creationId xmlns:a16="http://schemas.microsoft.com/office/drawing/2014/main" id="{24DA1D6B-E21C-4120-97A4-39D186A6E1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41249" y="1871876"/>
            <a:ext cx="3684791" cy="2130623"/>
          </a:xfrm>
          <a:prstGeom prst="rect">
            <a:avLst/>
          </a:prstGeom>
        </p:spPr>
      </p:pic>
    </p:spTree>
    <p:extLst>
      <p:ext uri="{BB962C8B-B14F-4D97-AF65-F5344CB8AC3E}">
        <p14:creationId xmlns:p14="http://schemas.microsoft.com/office/powerpoint/2010/main" val="42914952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Innovation Backlog - Ideas</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650566"/>
            <a:ext cx="5146642" cy="3514745"/>
          </a:xfrm>
        </p:spPr>
        <p:txBody>
          <a:bodyPr/>
          <a:lstStyle/>
          <a:p>
            <a:pPr>
              <a:spcBef>
                <a:spcPts val="0"/>
              </a:spcBef>
              <a:spcAft>
                <a:spcPts val="600"/>
              </a:spcAft>
            </a:pPr>
            <a:r>
              <a:rPr lang="en-US" sz="1800" dirty="0">
                <a:solidFill>
                  <a:schemeClr val="tx2">
                    <a:lumMod val="50000"/>
                  </a:schemeClr>
                </a:solidFill>
                <a:latin typeface="+mn-lt"/>
              </a:rPr>
              <a:t>Use the Innovation Backlog app to ask users to submit ideas for apps and flows that need building and describe pain points with the current process. As users describe the process, they will provide information about personas involved, tools used, and measures for improvement. This information is then used to calculate an ROI and complexity score</a:t>
            </a:r>
          </a:p>
          <a:p>
            <a:pPr>
              <a:spcBef>
                <a:spcPts val="0"/>
              </a:spcBef>
              <a:spcAft>
                <a:spcPts val="600"/>
              </a:spcAft>
            </a:pPr>
            <a:endParaRPr lang="en-US" sz="1800" dirty="0">
              <a:solidFill>
                <a:schemeClr val="tx2">
                  <a:lumMod val="50000"/>
                </a:schemeClr>
              </a:solidFill>
              <a:latin typeface="+mn-lt"/>
            </a:endParaRPr>
          </a:p>
          <a:p>
            <a:pPr>
              <a:spcBef>
                <a:spcPts val="0"/>
              </a:spcBef>
              <a:spcAft>
                <a:spcPts val="600"/>
              </a:spcAft>
            </a:pPr>
            <a:r>
              <a:rPr lang="en-US" sz="1800" dirty="0">
                <a:solidFill>
                  <a:schemeClr val="tx2">
                    <a:lumMod val="50000"/>
                  </a:schemeClr>
                </a:solidFill>
                <a:latin typeface="+mn-lt"/>
              </a:rPr>
              <a:t>The theming components solution doesn't have a dependency on other components of the CoE Starter Kit, so it can be used independently.</a:t>
            </a:r>
          </a:p>
        </p:txBody>
      </p:sp>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5" name="Picture 4">
            <a:extLst>
              <a:ext uri="{FF2B5EF4-FFF2-40B4-BE49-F238E27FC236}">
                <a16:creationId xmlns:a16="http://schemas.microsoft.com/office/drawing/2014/main" id="{9282106D-9017-4912-AE08-1C241E0AB8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9228" y="1650566"/>
            <a:ext cx="5993443" cy="3603356"/>
          </a:xfrm>
          <a:prstGeom prst="rect">
            <a:avLst/>
          </a:prstGeom>
        </p:spPr>
      </p:pic>
      <p:sp>
        <p:nvSpPr>
          <p:cNvPr id="4" name="TextBox 3">
            <a:extLst>
              <a:ext uri="{FF2B5EF4-FFF2-40B4-BE49-F238E27FC236}">
                <a16:creationId xmlns:a16="http://schemas.microsoft.com/office/drawing/2014/main" id="{95E54E20-3F1E-4DC2-97FC-0BC399AC6F59}"/>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Standalone Add-ons</a:t>
            </a:r>
            <a:endParaRPr lang="LID4096" sz="2000" dirty="0"/>
          </a:p>
        </p:txBody>
      </p:sp>
    </p:spTree>
    <p:extLst>
      <p:ext uri="{BB962C8B-B14F-4D97-AF65-F5344CB8AC3E}">
        <p14:creationId xmlns:p14="http://schemas.microsoft.com/office/powerpoint/2010/main" val="23846490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ALM Accelerator for Makers</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650566"/>
            <a:ext cx="4999408" cy="4438074"/>
          </a:xfrm>
        </p:spPr>
        <p:txBody>
          <a:bodyPr/>
          <a:lstStyle/>
          <a:p>
            <a:pPr>
              <a:spcBef>
                <a:spcPts val="0"/>
              </a:spcBef>
              <a:spcAft>
                <a:spcPts val="600"/>
              </a:spcAft>
            </a:pPr>
            <a:r>
              <a:rPr lang="en-US" sz="1800" dirty="0">
                <a:solidFill>
                  <a:schemeClr val="tx2">
                    <a:lumMod val="50000"/>
                  </a:schemeClr>
                </a:solidFill>
                <a:latin typeface="+mn-lt"/>
              </a:rPr>
              <a:t>Use the ALM Accelerator for Makers app to follow ALM patterns and practices for source control, and move your solutions from development to test to production environments by using </a:t>
            </a:r>
            <a:r>
              <a:rPr lang="en-US" sz="1800" u="sng" dirty="0">
                <a:solidFill>
                  <a:schemeClr val="tx2">
                    <a:lumMod val="50000"/>
                  </a:schemeClr>
                </a:solidFill>
                <a:latin typeface="+mn-lt"/>
              </a:rPr>
              <a:t>GitHub</a:t>
            </a:r>
            <a:r>
              <a:rPr lang="en-US" sz="1800" dirty="0">
                <a:solidFill>
                  <a:schemeClr val="tx2">
                    <a:lumMod val="50000"/>
                  </a:schemeClr>
                </a:solidFill>
                <a:latin typeface="+mn-lt"/>
              </a:rPr>
              <a:t>.</a:t>
            </a:r>
          </a:p>
          <a:p>
            <a:pPr>
              <a:spcBef>
                <a:spcPts val="0"/>
              </a:spcBef>
              <a:spcAft>
                <a:spcPts val="600"/>
              </a:spcAft>
            </a:pPr>
            <a:endParaRPr lang="en-US" sz="1800" dirty="0">
              <a:solidFill>
                <a:schemeClr val="tx2">
                  <a:lumMod val="50000"/>
                </a:schemeClr>
              </a:solidFill>
              <a:latin typeface="+mn-lt"/>
            </a:endParaRPr>
          </a:p>
          <a:p>
            <a:pPr>
              <a:spcBef>
                <a:spcPts val="0"/>
              </a:spcBef>
              <a:spcAft>
                <a:spcPts val="600"/>
              </a:spcAft>
            </a:pPr>
            <a:r>
              <a:rPr lang="en-US" sz="1800" dirty="0">
                <a:solidFill>
                  <a:schemeClr val="tx2">
                    <a:lumMod val="50000"/>
                  </a:schemeClr>
                </a:solidFill>
                <a:latin typeface="+mn-lt"/>
              </a:rPr>
              <a:t>Makers can use the ALM Accelerator for Makers app to view all their projects, and deploy their work-in-progress or completed solution to a test or production environment. After a new project has been created and approved, makers can go to make.powerapps.com to build and create assets—such as apps, flows, and tables—in a solution that has been created for them.</a:t>
            </a:r>
          </a:p>
        </p:txBody>
      </p:sp>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6" name="Picture 5">
            <a:extLst>
              <a:ext uri="{FF2B5EF4-FFF2-40B4-BE49-F238E27FC236}">
                <a16:creationId xmlns:a16="http://schemas.microsoft.com/office/drawing/2014/main" id="{325E8DD9-FF27-4D3D-BBE8-BAF3CCEC5F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5662" y="1632035"/>
            <a:ext cx="5828653" cy="3018587"/>
          </a:xfrm>
          <a:prstGeom prst="rect">
            <a:avLst/>
          </a:prstGeom>
        </p:spPr>
      </p:pic>
      <p:pic>
        <p:nvPicPr>
          <p:cNvPr id="9" name="Picture 8">
            <a:extLst>
              <a:ext uri="{FF2B5EF4-FFF2-40B4-BE49-F238E27FC236}">
                <a16:creationId xmlns:a16="http://schemas.microsoft.com/office/drawing/2014/main" id="{22B7F014-6EC4-40C7-8016-BA2A19A51A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9989" y="3441246"/>
            <a:ext cx="4207272" cy="3078590"/>
          </a:xfrm>
          <a:prstGeom prst="rect">
            <a:avLst/>
          </a:prstGeom>
        </p:spPr>
      </p:pic>
      <p:pic>
        <p:nvPicPr>
          <p:cNvPr id="15" name="Picture 14">
            <a:extLst>
              <a:ext uri="{FF2B5EF4-FFF2-40B4-BE49-F238E27FC236}">
                <a16:creationId xmlns:a16="http://schemas.microsoft.com/office/drawing/2014/main" id="{A688AE83-1244-4A6F-AA64-B05AD9CA50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7844" y="4887551"/>
            <a:ext cx="3074328" cy="1869214"/>
          </a:xfrm>
          <a:prstGeom prst="rect">
            <a:avLst/>
          </a:prstGeom>
        </p:spPr>
      </p:pic>
      <p:sp>
        <p:nvSpPr>
          <p:cNvPr id="4" name="TextBox 3">
            <a:extLst>
              <a:ext uri="{FF2B5EF4-FFF2-40B4-BE49-F238E27FC236}">
                <a16:creationId xmlns:a16="http://schemas.microsoft.com/office/drawing/2014/main" id="{F4DB83C8-6EEE-4474-9B67-BD5F9ACDBE6A}"/>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Standalone Add-ons</a:t>
            </a:r>
            <a:endParaRPr lang="LID4096" sz="2000" dirty="0"/>
          </a:p>
        </p:txBody>
      </p:sp>
    </p:spTree>
    <p:extLst>
      <p:ext uri="{BB962C8B-B14F-4D97-AF65-F5344CB8AC3E}">
        <p14:creationId xmlns:p14="http://schemas.microsoft.com/office/powerpoint/2010/main" val="2123371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a:xfrm>
            <a:off x="455995" y="620428"/>
            <a:ext cx="11306469" cy="402674"/>
          </a:xfrm>
        </p:spPr>
        <p:txBody>
          <a:bodyPr/>
          <a:lstStyle/>
          <a:p>
            <a:r>
              <a:rPr lang="en-GB" sz="3200" dirty="0">
                <a:gradFill flip="none" rotWithShape="1">
                  <a:gsLst>
                    <a:gs pos="82000">
                      <a:schemeClr val="tx1"/>
                    </a:gs>
                    <a:gs pos="0">
                      <a:schemeClr val="tx1"/>
                    </a:gs>
                  </a:gsLst>
                  <a:lin ang="2700000" scaled="1"/>
                  <a:tileRect/>
                </a:gradFill>
              </a:rPr>
              <a:t>Theming Components - Branding</a:t>
            </a:r>
          </a:p>
        </p:txBody>
      </p:sp>
      <p:sp>
        <p:nvSpPr>
          <p:cNvPr id="3" name="Text Placeholder 2">
            <a:extLst>
              <a:ext uri="{FF2B5EF4-FFF2-40B4-BE49-F238E27FC236}">
                <a16:creationId xmlns:a16="http://schemas.microsoft.com/office/drawing/2014/main" id="{2D9B236A-4A45-4B1F-B7E4-65CC3F516789}"/>
              </a:ext>
            </a:extLst>
          </p:cNvPr>
          <p:cNvSpPr>
            <a:spLocks noGrp="1"/>
          </p:cNvSpPr>
          <p:nvPr>
            <p:ph type="body" sz="quarter" idx="10"/>
          </p:nvPr>
        </p:nvSpPr>
        <p:spPr>
          <a:xfrm>
            <a:off x="455995" y="1620984"/>
            <a:ext cx="5146642" cy="4438074"/>
          </a:xfrm>
        </p:spPr>
        <p:txBody>
          <a:bodyPr/>
          <a:lstStyle/>
          <a:p>
            <a:pPr>
              <a:spcBef>
                <a:spcPts val="0"/>
              </a:spcBef>
              <a:spcAft>
                <a:spcPts val="600"/>
              </a:spcAft>
            </a:pPr>
            <a:r>
              <a:rPr lang="en-US" sz="1800" dirty="0">
                <a:solidFill>
                  <a:schemeClr val="tx2">
                    <a:lumMod val="50000"/>
                  </a:schemeClr>
                </a:solidFill>
                <a:latin typeface="+mn-lt"/>
              </a:rPr>
              <a:t>You use theming components to create, manage, and share themes for canvas apps. A theme contains a collection of styles that define multiple design properties for controls and components such as colors, fonts, and borders. These styles are then applied automatically to controls and components when makers use the themed template app to create a new app.</a:t>
            </a:r>
          </a:p>
          <a:p>
            <a:pPr>
              <a:spcBef>
                <a:spcPts val="0"/>
              </a:spcBef>
              <a:spcAft>
                <a:spcPts val="600"/>
              </a:spcAft>
            </a:pPr>
            <a:endParaRPr lang="en-US" sz="1800" dirty="0">
              <a:solidFill>
                <a:schemeClr val="tx2">
                  <a:lumMod val="50000"/>
                </a:schemeClr>
              </a:solidFill>
              <a:latin typeface="+mn-lt"/>
            </a:endParaRPr>
          </a:p>
          <a:p>
            <a:pPr>
              <a:spcBef>
                <a:spcPts val="0"/>
              </a:spcBef>
              <a:spcAft>
                <a:spcPts val="600"/>
              </a:spcAft>
            </a:pPr>
            <a:r>
              <a:rPr lang="en-US" sz="1800" dirty="0">
                <a:solidFill>
                  <a:schemeClr val="tx2">
                    <a:lumMod val="50000"/>
                  </a:schemeClr>
                </a:solidFill>
                <a:latin typeface="+mn-lt"/>
              </a:rPr>
              <a:t>The theming components solution doesn't have a dependency on other components of the CoE Starter Kit, so it can be used independently.</a:t>
            </a:r>
          </a:p>
        </p:txBody>
      </p:sp>
      <p:grpSp>
        <p:nvGrpSpPr>
          <p:cNvPr id="8" name="Group 7">
            <a:extLst>
              <a:ext uri="{FF2B5EF4-FFF2-40B4-BE49-F238E27FC236}">
                <a16:creationId xmlns:a16="http://schemas.microsoft.com/office/drawing/2014/main" id="{6EFC14F2-572E-42EC-B36E-563749492A53}"/>
              </a:ext>
            </a:extLst>
          </p:cNvPr>
          <p:cNvGrpSpPr/>
          <p:nvPr/>
        </p:nvGrpSpPr>
        <p:grpSpPr>
          <a:xfrm rot="5400000">
            <a:off x="11519301" y="212751"/>
            <a:ext cx="1345398" cy="1144614"/>
            <a:chOff x="9387840" y="-427197"/>
            <a:chExt cx="2065020" cy="1756840"/>
          </a:xfrm>
        </p:grpSpPr>
        <p:sp>
          <p:nvSpPr>
            <p:cNvPr id="10" name="Diamond 9">
              <a:extLst>
                <a:ext uri="{FF2B5EF4-FFF2-40B4-BE49-F238E27FC236}">
                  <a16:creationId xmlns:a16="http://schemas.microsoft.com/office/drawing/2014/main" id="{F0DBA78A-FA06-45EC-8A88-8B67D3AFF414}"/>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Diamond 10">
              <a:extLst>
                <a:ext uri="{FF2B5EF4-FFF2-40B4-BE49-F238E27FC236}">
                  <a16:creationId xmlns:a16="http://schemas.microsoft.com/office/drawing/2014/main" id="{8616B1B5-8C09-4AEA-AE0D-3CC886A5C010}"/>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4" name="Picture 3">
            <a:extLst>
              <a:ext uri="{FF2B5EF4-FFF2-40B4-BE49-F238E27FC236}">
                <a16:creationId xmlns:a16="http://schemas.microsoft.com/office/drawing/2014/main" id="{50AB7E8B-1277-49BB-8BD9-2DB8B4AB6500}"/>
              </a:ext>
            </a:extLst>
          </p:cNvPr>
          <p:cNvPicPr>
            <a:picLocks noChangeAspect="1"/>
          </p:cNvPicPr>
          <p:nvPr/>
        </p:nvPicPr>
        <p:blipFill>
          <a:blip r:embed="rId3"/>
          <a:stretch>
            <a:fillRect/>
          </a:stretch>
        </p:blipFill>
        <p:spPr>
          <a:xfrm>
            <a:off x="6678153" y="1506356"/>
            <a:ext cx="5084311" cy="2866763"/>
          </a:xfrm>
          <a:prstGeom prst="rect">
            <a:avLst/>
          </a:prstGeom>
        </p:spPr>
      </p:pic>
      <p:pic>
        <p:nvPicPr>
          <p:cNvPr id="6" name="Picture 5">
            <a:extLst>
              <a:ext uri="{FF2B5EF4-FFF2-40B4-BE49-F238E27FC236}">
                <a16:creationId xmlns:a16="http://schemas.microsoft.com/office/drawing/2014/main" id="{5B9DC1AF-59EE-4C67-B5AF-6845FFBFDB4A}"/>
              </a:ext>
            </a:extLst>
          </p:cNvPr>
          <p:cNvPicPr>
            <a:picLocks noChangeAspect="1"/>
          </p:cNvPicPr>
          <p:nvPr/>
        </p:nvPicPr>
        <p:blipFill>
          <a:blip r:embed="rId4"/>
          <a:stretch>
            <a:fillRect/>
          </a:stretch>
        </p:blipFill>
        <p:spPr>
          <a:xfrm>
            <a:off x="6010924" y="3922497"/>
            <a:ext cx="5084310" cy="2705114"/>
          </a:xfrm>
          <a:prstGeom prst="rect">
            <a:avLst/>
          </a:prstGeom>
        </p:spPr>
      </p:pic>
      <p:sp>
        <p:nvSpPr>
          <p:cNvPr id="5" name="TextBox 4">
            <a:extLst>
              <a:ext uri="{FF2B5EF4-FFF2-40B4-BE49-F238E27FC236}">
                <a16:creationId xmlns:a16="http://schemas.microsoft.com/office/drawing/2014/main" id="{E64E7664-4225-44D6-86E8-D30DCD30B9EE}"/>
              </a:ext>
            </a:extLst>
          </p:cNvPr>
          <p:cNvSpPr txBox="1"/>
          <p:nvPr/>
        </p:nvSpPr>
        <p:spPr>
          <a:xfrm>
            <a:off x="367568" y="949030"/>
            <a:ext cx="7169726" cy="400110"/>
          </a:xfrm>
          <a:prstGeom prst="rect">
            <a:avLst/>
          </a:prstGeom>
          <a:noFill/>
        </p:spPr>
        <p:txBody>
          <a:bodyPr wrap="square">
            <a:spAutoFit/>
          </a:bodyPr>
          <a:lstStyle/>
          <a:p>
            <a:r>
              <a:rPr lang="en-GB" sz="2000" dirty="0" err="1">
                <a:solidFill>
                  <a:schemeClr val="tx2">
                    <a:lumMod val="50000"/>
                  </a:schemeClr>
                </a:solidFill>
                <a:latin typeface="+mn-lt"/>
              </a:rPr>
              <a:t>CoE</a:t>
            </a:r>
            <a:r>
              <a:rPr lang="en-GB" sz="2000" dirty="0">
                <a:solidFill>
                  <a:schemeClr val="tx2">
                    <a:lumMod val="50000"/>
                  </a:schemeClr>
                </a:solidFill>
                <a:latin typeface="+mn-lt"/>
              </a:rPr>
              <a:t> Starter Kit Standalone Add-ons</a:t>
            </a:r>
            <a:endParaRPr lang="LID4096" sz="2000" dirty="0"/>
          </a:p>
        </p:txBody>
      </p:sp>
    </p:spTree>
    <p:extLst>
      <p:ext uri="{BB962C8B-B14F-4D97-AF65-F5344CB8AC3E}">
        <p14:creationId xmlns:p14="http://schemas.microsoft.com/office/powerpoint/2010/main" val="4099586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3615" y="475648"/>
            <a:ext cx="11306469" cy="492443"/>
          </a:xfrm>
        </p:spPr>
        <p:txBody>
          <a:bodyPr/>
          <a:lstStyle/>
          <a:p>
            <a:r>
              <a:rPr lang="en-US" dirty="0">
                <a:cs typeface="Segoe UI"/>
              </a:rPr>
              <a:t>CoE Starter Kit - Documentation</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15" name="Text Placeholder 2">
            <a:extLst>
              <a:ext uri="{FF2B5EF4-FFF2-40B4-BE49-F238E27FC236}">
                <a16:creationId xmlns:a16="http://schemas.microsoft.com/office/drawing/2014/main" id="{6A8C53C3-7A05-4C4E-A3D6-45B2217E9559}"/>
              </a:ext>
            </a:extLst>
          </p:cNvPr>
          <p:cNvSpPr txBox="1">
            <a:spLocks/>
          </p:cNvSpPr>
          <p:nvPr/>
        </p:nvSpPr>
        <p:spPr>
          <a:xfrm>
            <a:off x="463615" y="2248523"/>
            <a:ext cx="5334152" cy="34395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pPr>
            <a:r>
              <a:rPr lang="en-US" sz="2000" dirty="0">
                <a:solidFill>
                  <a:schemeClr val="tx2">
                    <a:lumMod val="50000"/>
                  </a:schemeClr>
                </a:solidFill>
              </a:rPr>
              <a:t>Requirements and limitations</a:t>
            </a:r>
          </a:p>
          <a:p>
            <a:pPr>
              <a:spcBef>
                <a:spcPts val="0"/>
              </a:spcBef>
              <a:spcAft>
                <a:spcPts val="600"/>
              </a:spcAft>
            </a:pPr>
            <a:r>
              <a:rPr lang="en-US" sz="2000" dirty="0">
                <a:solidFill>
                  <a:schemeClr val="tx2">
                    <a:lumMod val="50000"/>
                  </a:schemeClr>
                </a:solidFill>
              </a:rPr>
              <a:t>Comparison of different CoE versions (Production / </a:t>
            </a:r>
            <a:r>
              <a:rPr lang="en-US" sz="2000" dirty="0" err="1">
                <a:solidFill>
                  <a:schemeClr val="tx2">
                    <a:lumMod val="50000"/>
                  </a:schemeClr>
                </a:solidFill>
              </a:rPr>
              <a:t>Dataverse</a:t>
            </a:r>
            <a:r>
              <a:rPr lang="en-US" sz="2000" dirty="0">
                <a:solidFill>
                  <a:schemeClr val="tx2">
                    <a:lumMod val="50000"/>
                  </a:schemeClr>
                </a:solidFill>
              </a:rPr>
              <a:t> for Teams)</a:t>
            </a:r>
          </a:p>
          <a:p>
            <a:pPr>
              <a:spcBef>
                <a:spcPts val="0"/>
              </a:spcBef>
              <a:spcAft>
                <a:spcPts val="600"/>
              </a:spcAft>
            </a:pPr>
            <a:r>
              <a:rPr lang="en-US" sz="2000" dirty="0">
                <a:solidFill>
                  <a:schemeClr val="tx2">
                    <a:lumMod val="50000"/>
                  </a:schemeClr>
                </a:solidFill>
              </a:rPr>
              <a:t>Setup and how to use instructions</a:t>
            </a:r>
          </a:p>
          <a:p>
            <a:pPr>
              <a:spcBef>
                <a:spcPts val="0"/>
              </a:spcBef>
              <a:spcAft>
                <a:spcPts val="600"/>
              </a:spcAft>
            </a:pPr>
            <a:r>
              <a:rPr lang="en-US" sz="2000" dirty="0">
                <a:solidFill>
                  <a:schemeClr val="tx2">
                    <a:lumMod val="50000"/>
                  </a:schemeClr>
                </a:solidFill>
              </a:rPr>
              <a:t>Guidelines how update and extend the toolkit</a:t>
            </a:r>
          </a:p>
          <a:p>
            <a:pPr>
              <a:spcBef>
                <a:spcPts val="0"/>
              </a:spcBef>
              <a:spcAft>
                <a:spcPts val="600"/>
              </a:spcAft>
            </a:pPr>
            <a:r>
              <a:rPr lang="en-US" sz="2000" dirty="0">
                <a:solidFill>
                  <a:schemeClr val="tx2">
                    <a:lumMod val="50000"/>
                  </a:schemeClr>
                </a:solidFill>
              </a:rPr>
              <a:t>Detailed documentation of each component like individual Flows, Apps etc. of the CoE</a:t>
            </a:r>
          </a:p>
          <a:p>
            <a:pPr marL="0" indent="0">
              <a:spcBef>
                <a:spcPts val="0"/>
              </a:spcBef>
              <a:spcAft>
                <a:spcPts val="600"/>
              </a:spcAft>
              <a:buNone/>
            </a:pPr>
            <a:r>
              <a:rPr lang="en-US" sz="1800" dirty="0">
                <a:solidFill>
                  <a:schemeClr val="tx2">
                    <a:lumMod val="50000"/>
                  </a:schemeClr>
                </a:solidFill>
              </a:rPr>
              <a:t> </a:t>
            </a:r>
          </a:p>
        </p:txBody>
      </p:sp>
      <p:pic>
        <p:nvPicPr>
          <p:cNvPr id="4" name="Picture 3">
            <a:extLst>
              <a:ext uri="{FF2B5EF4-FFF2-40B4-BE49-F238E27FC236}">
                <a16:creationId xmlns:a16="http://schemas.microsoft.com/office/drawing/2014/main" id="{BE2DF37D-B28B-4B21-8FFD-14652F2749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48844" y="2362824"/>
            <a:ext cx="6045904" cy="4261085"/>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CCFA3C76-114D-4E57-9FB7-F95D551B9FB0}"/>
              </a:ext>
            </a:extLst>
          </p:cNvPr>
          <p:cNvSpPr txBox="1"/>
          <p:nvPr/>
        </p:nvSpPr>
        <p:spPr>
          <a:xfrm>
            <a:off x="461537" y="1359435"/>
            <a:ext cx="11585166" cy="784830"/>
          </a:xfrm>
          <a:prstGeom prst="rect">
            <a:avLst/>
          </a:prstGeom>
          <a:noFill/>
        </p:spPr>
        <p:txBody>
          <a:bodyPr wrap="square">
            <a:spAutoFit/>
          </a:bodyPr>
          <a:lstStyle/>
          <a:p>
            <a:pPr marL="0" indent="0">
              <a:spcBef>
                <a:spcPts val="0"/>
              </a:spcBef>
              <a:spcAft>
                <a:spcPts val="600"/>
              </a:spcAft>
              <a:buNone/>
            </a:pPr>
            <a:r>
              <a:rPr lang="en-US" sz="2000" dirty="0">
                <a:solidFill>
                  <a:schemeClr val="tx2">
                    <a:lumMod val="50000"/>
                  </a:schemeClr>
                </a:solidFill>
              </a:rPr>
              <a:t>Center of Excellence Starter Kit documentation can be found from </a:t>
            </a:r>
          </a:p>
          <a:p>
            <a:pPr marL="0" indent="0">
              <a:spcBef>
                <a:spcPts val="0"/>
              </a:spcBef>
              <a:spcAft>
                <a:spcPts val="600"/>
              </a:spcAft>
              <a:buNone/>
            </a:pPr>
            <a:r>
              <a:rPr lang="en-US" sz="2000" dirty="0">
                <a:solidFill>
                  <a:schemeClr val="tx2">
                    <a:lumMod val="50000"/>
                  </a:schemeClr>
                </a:solidFill>
                <a:hlinkClick r:id="rId4"/>
              </a:rPr>
              <a:t>https://docs.microsoft.com/en-us/power-platform/guidance/coe/starter-kit</a:t>
            </a:r>
            <a:r>
              <a:rPr lang="en-US" sz="2000" dirty="0">
                <a:solidFill>
                  <a:schemeClr val="tx2">
                    <a:lumMod val="50000"/>
                  </a:schemeClr>
                </a:solidFill>
              </a:rPr>
              <a:t> </a:t>
            </a:r>
          </a:p>
        </p:txBody>
      </p:sp>
    </p:spTree>
    <p:extLst>
      <p:ext uri="{BB962C8B-B14F-4D97-AF65-F5344CB8AC3E}">
        <p14:creationId xmlns:p14="http://schemas.microsoft.com/office/powerpoint/2010/main" val="27621932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3615" y="475648"/>
            <a:ext cx="11306469" cy="492443"/>
          </a:xfrm>
        </p:spPr>
        <p:txBody>
          <a:bodyPr/>
          <a:lstStyle/>
          <a:p>
            <a:r>
              <a:rPr lang="en-US" dirty="0">
                <a:cs typeface="Segoe UI"/>
              </a:rPr>
              <a:t>CoE Starter Kit – GitHub Repo</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15" name="Text Placeholder 2">
            <a:extLst>
              <a:ext uri="{FF2B5EF4-FFF2-40B4-BE49-F238E27FC236}">
                <a16:creationId xmlns:a16="http://schemas.microsoft.com/office/drawing/2014/main" id="{6A8C53C3-7A05-4C4E-A3D6-45B2217E9559}"/>
              </a:ext>
            </a:extLst>
          </p:cNvPr>
          <p:cNvSpPr txBox="1">
            <a:spLocks/>
          </p:cNvSpPr>
          <p:nvPr/>
        </p:nvSpPr>
        <p:spPr>
          <a:xfrm>
            <a:off x="463615" y="2248523"/>
            <a:ext cx="4426605" cy="34395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pPr>
            <a:r>
              <a:rPr lang="en-US" sz="2000" dirty="0">
                <a:solidFill>
                  <a:schemeClr val="tx2">
                    <a:lumMod val="50000"/>
                  </a:schemeClr>
                </a:solidFill>
              </a:rPr>
              <a:t>Download latest and previous version of CoE</a:t>
            </a:r>
          </a:p>
          <a:p>
            <a:pPr>
              <a:spcBef>
                <a:spcPts val="0"/>
              </a:spcBef>
              <a:spcAft>
                <a:spcPts val="600"/>
              </a:spcAft>
            </a:pPr>
            <a:r>
              <a:rPr lang="en-US" sz="2000" dirty="0">
                <a:solidFill>
                  <a:schemeClr val="tx2">
                    <a:lumMod val="50000"/>
                  </a:schemeClr>
                </a:solidFill>
              </a:rPr>
              <a:t>Report possible issues and get support (not officially supported by MS)</a:t>
            </a:r>
          </a:p>
          <a:p>
            <a:pPr>
              <a:spcBef>
                <a:spcPts val="0"/>
              </a:spcBef>
              <a:spcAft>
                <a:spcPts val="600"/>
              </a:spcAft>
            </a:pPr>
            <a:r>
              <a:rPr lang="en-US" sz="2000" dirty="0">
                <a:solidFill>
                  <a:schemeClr val="tx2">
                    <a:lumMod val="50000"/>
                  </a:schemeClr>
                </a:solidFill>
              </a:rPr>
              <a:t>Request new features</a:t>
            </a:r>
          </a:p>
          <a:p>
            <a:pPr>
              <a:spcBef>
                <a:spcPts val="0"/>
              </a:spcBef>
              <a:spcAft>
                <a:spcPts val="600"/>
              </a:spcAft>
            </a:pPr>
            <a:r>
              <a:rPr lang="en-US" sz="2000" dirty="0">
                <a:solidFill>
                  <a:schemeClr val="tx2">
                    <a:lumMod val="50000"/>
                  </a:schemeClr>
                </a:solidFill>
              </a:rPr>
              <a:t>Have a discussions and share ideas</a:t>
            </a:r>
          </a:p>
          <a:p>
            <a:pPr>
              <a:spcBef>
                <a:spcPts val="0"/>
              </a:spcBef>
              <a:spcAft>
                <a:spcPts val="600"/>
              </a:spcAft>
            </a:pPr>
            <a:r>
              <a:rPr lang="en-US" sz="2000" dirty="0">
                <a:solidFill>
                  <a:schemeClr val="tx2">
                    <a:lumMod val="50000"/>
                  </a:schemeClr>
                </a:solidFill>
              </a:rPr>
              <a:t>Contribute</a:t>
            </a:r>
          </a:p>
          <a:p>
            <a:pPr>
              <a:spcBef>
                <a:spcPts val="0"/>
              </a:spcBef>
              <a:spcAft>
                <a:spcPts val="600"/>
              </a:spcAft>
            </a:pPr>
            <a:endParaRPr lang="en-US" sz="1800" dirty="0">
              <a:solidFill>
                <a:schemeClr val="tx2">
                  <a:lumMod val="50000"/>
                </a:schemeClr>
              </a:solidFill>
            </a:endParaRPr>
          </a:p>
          <a:p>
            <a:pPr>
              <a:spcBef>
                <a:spcPts val="0"/>
              </a:spcBef>
              <a:spcAft>
                <a:spcPts val="600"/>
              </a:spcAft>
            </a:pPr>
            <a:endParaRPr lang="en-US" sz="1800" dirty="0">
              <a:solidFill>
                <a:schemeClr val="tx2">
                  <a:lumMod val="50000"/>
                </a:schemeClr>
              </a:solidFill>
            </a:endParaRPr>
          </a:p>
          <a:p>
            <a:pPr>
              <a:spcBef>
                <a:spcPts val="0"/>
              </a:spcBef>
              <a:spcAft>
                <a:spcPts val="600"/>
              </a:spcAft>
            </a:pPr>
            <a:endParaRPr lang="en-US" sz="1800" dirty="0">
              <a:solidFill>
                <a:schemeClr val="tx2">
                  <a:lumMod val="50000"/>
                </a:schemeClr>
              </a:solidFill>
            </a:endParaRPr>
          </a:p>
          <a:p>
            <a:pPr>
              <a:spcBef>
                <a:spcPts val="0"/>
              </a:spcBef>
              <a:spcAft>
                <a:spcPts val="600"/>
              </a:spcAft>
            </a:pPr>
            <a:r>
              <a:rPr lang="en-US" sz="1800" dirty="0">
                <a:solidFill>
                  <a:schemeClr val="tx2">
                    <a:lumMod val="50000"/>
                  </a:schemeClr>
                </a:solidFill>
              </a:rPr>
              <a:t> </a:t>
            </a:r>
          </a:p>
          <a:p>
            <a:pPr marL="0" indent="0">
              <a:spcBef>
                <a:spcPts val="0"/>
              </a:spcBef>
              <a:spcAft>
                <a:spcPts val="600"/>
              </a:spcAft>
              <a:buNone/>
            </a:pPr>
            <a:r>
              <a:rPr lang="en-US" sz="1800" dirty="0">
                <a:solidFill>
                  <a:schemeClr val="tx2">
                    <a:lumMod val="50000"/>
                  </a:schemeClr>
                </a:solidFill>
              </a:rPr>
              <a:t> </a:t>
            </a:r>
          </a:p>
        </p:txBody>
      </p:sp>
      <p:sp>
        <p:nvSpPr>
          <p:cNvPr id="14" name="TextBox 13">
            <a:extLst>
              <a:ext uri="{FF2B5EF4-FFF2-40B4-BE49-F238E27FC236}">
                <a16:creationId xmlns:a16="http://schemas.microsoft.com/office/drawing/2014/main" id="{CCFA3C76-114D-4E57-9FB7-F95D551B9FB0}"/>
              </a:ext>
            </a:extLst>
          </p:cNvPr>
          <p:cNvSpPr txBox="1"/>
          <p:nvPr/>
        </p:nvSpPr>
        <p:spPr>
          <a:xfrm>
            <a:off x="461537" y="1359435"/>
            <a:ext cx="11585166" cy="784830"/>
          </a:xfrm>
          <a:prstGeom prst="rect">
            <a:avLst/>
          </a:prstGeom>
          <a:noFill/>
        </p:spPr>
        <p:txBody>
          <a:bodyPr wrap="square">
            <a:spAutoFit/>
          </a:bodyPr>
          <a:lstStyle/>
          <a:p>
            <a:pPr marL="0" indent="0">
              <a:spcBef>
                <a:spcPts val="0"/>
              </a:spcBef>
              <a:spcAft>
                <a:spcPts val="600"/>
              </a:spcAft>
              <a:buNone/>
            </a:pPr>
            <a:r>
              <a:rPr lang="en-US" sz="2000" dirty="0">
                <a:solidFill>
                  <a:schemeClr val="tx2">
                    <a:lumMod val="50000"/>
                  </a:schemeClr>
                </a:solidFill>
              </a:rPr>
              <a:t>Center of Excellence Starter Kit GitHub Repository can be found from </a:t>
            </a:r>
          </a:p>
          <a:p>
            <a:pPr marL="0" indent="0">
              <a:spcBef>
                <a:spcPts val="0"/>
              </a:spcBef>
              <a:spcAft>
                <a:spcPts val="600"/>
              </a:spcAft>
              <a:buNone/>
            </a:pPr>
            <a:r>
              <a:rPr lang="en-US" sz="2000" dirty="0">
                <a:solidFill>
                  <a:schemeClr val="tx2">
                    <a:lumMod val="50000"/>
                  </a:schemeClr>
                </a:solidFill>
                <a:hlinkClick r:id="rId3"/>
              </a:rPr>
              <a:t>https://github.com/microsoft/coe-starter-kit</a:t>
            </a:r>
            <a:r>
              <a:rPr lang="en-US" sz="2000" dirty="0">
                <a:solidFill>
                  <a:schemeClr val="tx2">
                    <a:lumMod val="50000"/>
                  </a:schemeClr>
                </a:solidFill>
              </a:rPr>
              <a:t> </a:t>
            </a:r>
          </a:p>
        </p:txBody>
      </p:sp>
      <p:pic>
        <p:nvPicPr>
          <p:cNvPr id="5" name="Picture 4">
            <a:extLst>
              <a:ext uri="{FF2B5EF4-FFF2-40B4-BE49-F238E27FC236}">
                <a16:creationId xmlns:a16="http://schemas.microsoft.com/office/drawing/2014/main" id="{72EEAFDA-C804-4DD0-A052-424198C92F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35518" y="2215997"/>
            <a:ext cx="4664658" cy="258230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48F73FA-1BE1-4846-A24F-FD77D18C20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5679" y="3171575"/>
            <a:ext cx="4335887" cy="2283227"/>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BA2BDAB-2A97-4A3D-A9BE-4E743E9D5E5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97611" y="4170655"/>
            <a:ext cx="5249092" cy="23877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73697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3615" y="475648"/>
            <a:ext cx="11306469" cy="492443"/>
          </a:xfrm>
        </p:spPr>
        <p:txBody>
          <a:bodyPr/>
          <a:lstStyle/>
          <a:p>
            <a:r>
              <a:rPr lang="en-US" dirty="0">
                <a:cs typeface="Segoe UI"/>
              </a:rPr>
              <a:t>CoE Starter Kit – Extend </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15" name="Text Placeholder 2">
            <a:extLst>
              <a:ext uri="{FF2B5EF4-FFF2-40B4-BE49-F238E27FC236}">
                <a16:creationId xmlns:a16="http://schemas.microsoft.com/office/drawing/2014/main" id="{6A8C53C3-7A05-4C4E-A3D6-45B2217E9559}"/>
              </a:ext>
            </a:extLst>
          </p:cNvPr>
          <p:cNvSpPr txBox="1">
            <a:spLocks/>
          </p:cNvSpPr>
          <p:nvPr/>
        </p:nvSpPr>
        <p:spPr>
          <a:xfrm>
            <a:off x="463615" y="1387285"/>
            <a:ext cx="11051445" cy="34395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pPr>
            <a:r>
              <a:rPr lang="en-US" sz="2000" dirty="0">
                <a:solidFill>
                  <a:schemeClr val="tx2">
                    <a:lumMod val="50000"/>
                  </a:schemeClr>
                </a:solidFill>
              </a:rPr>
              <a:t>When you're ready to extend the CoE Starter Kit with your own ideas, you'll do so by making modifications to the solution components </a:t>
            </a:r>
            <a:r>
              <a:rPr lang="en-US" sz="2000" u="sng" dirty="0">
                <a:solidFill>
                  <a:schemeClr val="tx2">
                    <a:lumMod val="50000"/>
                  </a:schemeClr>
                </a:solidFill>
              </a:rPr>
              <a:t>in your own </a:t>
            </a:r>
            <a:r>
              <a:rPr lang="en-US" sz="2000" b="1" u="sng" dirty="0">
                <a:solidFill>
                  <a:schemeClr val="tx2">
                    <a:lumMod val="50000"/>
                  </a:schemeClr>
                </a:solidFill>
              </a:rPr>
              <a:t>unmanaged</a:t>
            </a:r>
            <a:r>
              <a:rPr lang="en-US" sz="2000" u="sng" dirty="0">
                <a:solidFill>
                  <a:schemeClr val="tx2">
                    <a:lumMod val="50000"/>
                  </a:schemeClr>
                </a:solidFill>
              </a:rPr>
              <a:t> solution</a:t>
            </a:r>
          </a:p>
          <a:p>
            <a:pPr>
              <a:spcBef>
                <a:spcPts val="0"/>
              </a:spcBef>
              <a:spcAft>
                <a:spcPts val="600"/>
              </a:spcAft>
            </a:pPr>
            <a:r>
              <a:rPr lang="en-US" sz="2000" dirty="0">
                <a:solidFill>
                  <a:schemeClr val="tx2">
                    <a:lumMod val="50000"/>
                  </a:schemeClr>
                </a:solidFill>
              </a:rPr>
              <a:t>Choose components from the CoE Starter Kit to add to your new solution</a:t>
            </a:r>
          </a:p>
          <a:p>
            <a:pPr>
              <a:spcBef>
                <a:spcPts val="0"/>
              </a:spcBef>
              <a:spcAft>
                <a:spcPts val="600"/>
              </a:spcAft>
            </a:pPr>
            <a:r>
              <a:rPr lang="en-US" sz="2000" dirty="0">
                <a:solidFill>
                  <a:schemeClr val="tx2">
                    <a:lumMod val="50000"/>
                  </a:schemeClr>
                </a:solidFill>
              </a:rPr>
              <a:t>Extend the CoE Starter Kit by making modifications to the solution components </a:t>
            </a:r>
            <a:r>
              <a:rPr lang="en-US" sz="2000" u="sng" dirty="0">
                <a:solidFill>
                  <a:schemeClr val="tx2">
                    <a:lumMod val="50000"/>
                  </a:schemeClr>
                </a:solidFill>
              </a:rPr>
              <a:t>in the context of your new unmanaged solution</a:t>
            </a:r>
          </a:p>
          <a:p>
            <a:pPr>
              <a:spcBef>
                <a:spcPts val="0"/>
              </a:spcBef>
              <a:spcAft>
                <a:spcPts val="600"/>
              </a:spcAft>
            </a:pPr>
            <a:r>
              <a:rPr lang="en-US" sz="2000" dirty="0">
                <a:solidFill>
                  <a:schemeClr val="tx2">
                    <a:lumMod val="50000"/>
                  </a:schemeClr>
                </a:solidFill>
              </a:rPr>
              <a:t>Deploy your solution to test and production. We recommend making modifications and installing updates pushed by our team to the solution in a development environment dedicated to this kit and hosting a production environment that has the real data. If data is being accessed and contributed by other users, it's a good idea to have separate development, test, and production environments.</a:t>
            </a:r>
          </a:p>
          <a:p>
            <a:pPr>
              <a:spcBef>
                <a:spcPts val="0"/>
              </a:spcBef>
              <a:spcAft>
                <a:spcPts val="600"/>
              </a:spcAft>
            </a:pPr>
            <a:endParaRPr lang="en-US" sz="1800" dirty="0">
              <a:solidFill>
                <a:schemeClr val="tx2">
                  <a:lumMod val="50000"/>
                </a:schemeClr>
              </a:solidFill>
            </a:endParaRPr>
          </a:p>
          <a:p>
            <a:pPr>
              <a:spcBef>
                <a:spcPts val="0"/>
              </a:spcBef>
              <a:spcAft>
                <a:spcPts val="600"/>
              </a:spcAft>
            </a:pPr>
            <a:endParaRPr lang="en-US" sz="1800" dirty="0">
              <a:solidFill>
                <a:schemeClr val="tx2">
                  <a:lumMod val="50000"/>
                </a:schemeClr>
              </a:solidFill>
            </a:endParaRPr>
          </a:p>
          <a:p>
            <a:pPr marL="0" indent="0">
              <a:spcBef>
                <a:spcPts val="0"/>
              </a:spcBef>
              <a:spcAft>
                <a:spcPts val="600"/>
              </a:spcAft>
              <a:buNone/>
            </a:pPr>
            <a:endParaRPr lang="en-US" sz="1800" dirty="0">
              <a:solidFill>
                <a:schemeClr val="tx2">
                  <a:lumMod val="50000"/>
                </a:schemeClr>
              </a:solidFill>
            </a:endParaRPr>
          </a:p>
        </p:txBody>
      </p:sp>
    </p:spTree>
    <p:extLst>
      <p:ext uri="{BB962C8B-B14F-4D97-AF65-F5344CB8AC3E}">
        <p14:creationId xmlns:p14="http://schemas.microsoft.com/office/powerpoint/2010/main" val="25474473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3615" y="475648"/>
            <a:ext cx="11306469" cy="492443"/>
          </a:xfrm>
        </p:spPr>
        <p:txBody>
          <a:bodyPr/>
          <a:lstStyle/>
          <a:p>
            <a:r>
              <a:rPr lang="en-US" dirty="0">
                <a:cs typeface="Segoe UI"/>
              </a:rPr>
              <a:t>Production vs </a:t>
            </a:r>
            <a:r>
              <a:rPr lang="en-US" dirty="0" err="1">
                <a:cs typeface="Segoe UI"/>
              </a:rPr>
              <a:t>Dataverse</a:t>
            </a:r>
            <a:r>
              <a:rPr lang="en-US" dirty="0">
                <a:cs typeface="Segoe UI"/>
              </a:rPr>
              <a:t> for Teams environment</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400" rtl="0" eaLnBrk="1" latinLnBrk="0" hangingPunct="1">
              <a:defRPr sz="686"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lumMod val="65000"/>
                  </a:schemeClr>
                </a:solidFill>
              </a:rPr>
              <a:t>© Microsoft Corporation                                                                                  								                      Power Apps </a:t>
            </a:r>
            <a:endParaRPr kumimoji="0" lang="en-US" sz="686" b="0" i="0" u="none" strike="noStrike" kern="1200" cap="none" spc="0" normalizeH="0" baseline="0" noProof="0">
              <a:ln>
                <a:noFill/>
              </a:ln>
              <a:solidFill>
                <a:srgbClr val="FFFFFF">
                  <a:lumMod val="65000"/>
                </a:srgbClr>
              </a:solidFill>
              <a:effectLst/>
              <a:uLnTx/>
              <a:uFillTx/>
              <a:latin typeface="Segoe UI"/>
              <a:ea typeface="+mn-ea"/>
              <a:cs typeface="+mn-cs"/>
            </a:endParaRPr>
          </a:p>
        </p:txBody>
      </p:sp>
      <p:graphicFrame>
        <p:nvGraphicFramePr>
          <p:cNvPr id="10" name="Table 9">
            <a:extLst>
              <a:ext uri="{FF2B5EF4-FFF2-40B4-BE49-F238E27FC236}">
                <a16:creationId xmlns:a16="http://schemas.microsoft.com/office/drawing/2014/main" id="{8786C21B-3797-49BB-B6A8-510EAAABD8E7}"/>
              </a:ext>
            </a:extLst>
          </p:cNvPr>
          <p:cNvGraphicFramePr>
            <a:graphicFrameLocks noGrp="1"/>
          </p:cNvGraphicFramePr>
          <p:nvPr>
            <p:extLst>
              <p:ext uri="{D42A27DB-BD31-4B8C-83A1-F6EECF244321}">
                <p14:modId xmlns:p14="http://schemas.microsoft.com/office/powerpoint/2010/main" val="2224287563"/>
              </p:ext>
            </p:extLst>
          </p:nvPr>
        </p:nvGraphicFramePr>
        <p:xfrm>
          <a:off x="361838" y="1174172"/>
          <a:ext cx="11516130" cy="4875909"/>
        </p:xfrm>
        <a:graphic>
          <a:graphicData uri="http://schemas.openxmlformats.org/drawingml/2006/table">
            <a:tbl>
              <a:tblPr/>
              <a:tblGrid>
                <a:gridCol w="3838710">
                  <a:extLst>
                    <a:ext uri="{9D8B030D-6E8A-4147-A177-3AD203B41FA5}">
                      <a16:colId xmlns:a16="http://schemas.microsoft.com/office/drawing/2014/main" val="3423149924"/>
                    </a:ext>
                  </a:extLst>
                </a:gridCol>
                <a:gridCol w="3838710">
                  <a:extLst>
                    <a:ext uri="{9D8B030D-6E8A-4147-A177-3AD203B41FA5}">
                      <a16:colId xmlns:a16="http://schemas.microsoft.com/office/drawing/2014/main" val="1990733353"/>
                    </a:ext>
                  </a:extLst>
                </a:gridCol>
                <a:gridCol w="3838710">
                  <a:extLst>
                    <a:ext uri="{9D8B030D-6E8A-4147-A177-3AD203B41FA5}">
                      <a16:colId xmlns:a16="http://schemas.microsoft.com/office/drawing/2014/main" val="281171141"/>
                    </a:ext>
                  </a:extLst>
                </a:gridCol>
              </a:tblGrid>
              <a:tr h="281878">
                <a:tc>
                  <a:txBody>
                    <a:bodyPr/>
                    <a:lstStyle/>
                    <a:p>
                      <a:pPr algn="l" fontAlgn="t"/>
                      <a:r>
                        <a:rPr lang="fi-FI" sz="1400" b="1" dirty="0">
                          <a:effectLst/>
                        </a:rPr>
                        <a:t>Feature</a:t>
                      </a:r>
                    </a:p>
                  </a:txBody>
                  <a:tcPr marL="7502" marR="7502" marT="3751" marB="3751" anchor="ctr">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b="1" dirty="0">
                          <a:effectLst/>
                        </a:rPr>
                        <a:t>Dataverse for Teams environment</a:t>
                      </a:r>
                    </a:p>
                  </a:txBody>
                  <a:tcPr marL="7502" marR="7502" marT="3751" marB="3751" anchor="ctr">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b="1" dirty="0">
                          <a:effectLst/>
                        </a:rPr>
                        <a:t>Production environment</a:t>
                      </a:r>
                    </a:p>
                  </a:txBody>
                  <a:tcPr marL="7502" marR="7502" marT="3751" marB="3751" anchor="ctr">
                    <a:lnL w="12700" cmpd="sng">
                      <a:noFill/>
                      <a:prstDash val="solid"/>
                    </a:lnL>
                    <a:lnR w="12700" cmpd="sng">
                      <a:noFill/>
                      <a:prstDash val="solid"/>
                    </a:lnR>
                    <a:lnT w="12700" cmpd="sng">
                      <a:noFill/>
                      <a:prstDash val="soli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0855344"/>
                  </a:ext>
                </a:extLst>
              </a:tr>
              <a:tr h="739748">
                <a:tc>
                  <a:txBody>
                    <a:bodyPr/>
                    <a:lstStyle/>
                    <a:p>
                      <a:pPr algn="l" fontAlgn="t"/>
                      <a:r>
                        <a:rPr lang="en-US" sz="1400">
                          <a:effectLst/>
                        </a:rPr>
                        <a:t>Syncing inventory to Dataverse tables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a:effectLst/>
                        </a:rPr>
                        <a:t>Yes, will require a Power Automate Per User/Per Flow license due to </a:t>
                      </a:r>
                      <a:r>
                        <a:rPr lang="en-US" sz="1400" u="none" strike="noStrike">
                          <a:effectLst/>
                          <a:hlinkClick r:id="rId3"/>
                        </a:rPr>
                        <a:t>action request limits and pagination settings</a:t>
                      </a:r>
                      <a:endParaRPr lang="en-US" sz="1400">
                        <a:effectLst/>
                      </a:endParaRP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a:effectLst/>
                        </a:rPr>
                        <a:t>Yes, will require a Power Automate Per User/Per Flow license due to </a:t>
                      </a:r>
                      <a:r>
                        <a:rPr lang="en-US" sz="1400" u="none" strike="noStrike">
                          <a:effectLst/>
                          <a:hlinkClick r:id="rId3"/>
                        </a:rPr>
                        <a:t>action request limits and pagination settings</a:t>
                      </a:r>
                      <a:endParaRPr lang="en-US" sz="1400">
                        <a:effectLst/>
                      </a:endParaRP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4952686"/>
                  </a:ext>
                </a:extLst>
              </a:tr>
              <a:tr h="454606">
                <a:tc>
                  <a:txBody>
                    <a:bodyPr/>
                    <a:lstStyle/>
                    <a:p>
                      <a:pPr algn="l" fontAlgn="t"/>
                      <a:r>
                        <a:rPr lang="en-US" sz="1400">
                          <a:effectLst/>
                        </a:rPr>
                        <a:t>Collecting telemetry information from the Audit Log</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b="1" dirty="0">
                          <a:effectLst/>
                        </a:rPr>
                        <a:t>No</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2832308"/>
                  </a:ext>
                </a:extLst>
              </a:tr>
              <a:tr h="454606">
                <a:tc>
                  <a:txBody>
                    <a:bodyPr/>
                    <a:lstStyle/>
                    <a:p>
                      <a:pPr algn="l" fontAlgn="t"/>
                      <a:r>
                        <a:rPr lang="en-US" sz="1400">
                          <a:effectLst/>
                        </a:rPr>
                        <a:t>Power Platform Admin View to view and filter resources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Canvas App</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Model Driven App</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196153"/>
                  </a:ext>
                </a:extLst>
              </a:tr>
              <a:tr h="231230">
                <a:tc>
                  <a:txBody>
                    <a:bodyPr/>
                    <a:lstStyle/>
                    <a:p>
                      <a:pPr algn="l" fontAlgn="t"/>
                      <a:r>
                        <a:rPr lang="fi-FI" sz="1400">
                          <a:effectLst/>
                        </a:rPr>
                        <a:t>Power BI Dashboard</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6350261"/>
                  </a:ext>
                </a:extLst>
              </a:tr>
              <a:tr h="499831">
                <a:tc>
                  <a:txBody>
                    <a:bodyPr/>
                    <a:lstStyle/>
                    <a:p>
                      <a:pPr algn="l" fontAlgn="t"/>
                      <a:r>
                        <a:rPr lang="en-US" sz="1400">
                          <a:effectLst/>
                        </a:rPr>
                        <a:t>Canvas Apps part of Core Components (DLP Editor, Set App and Flow Permission Apps)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dirty="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766846"/>
                  </a:ext>
                </a:extLst>
              </a:tr>
              <a:tr h="454606">
                <a:tc>
                  <a:txBody>
                    <a:bodyPr/>
                    <a:lstStyle/>
                    <a:p>
                      <a:pPr algn="l" fontAlgn="t"/>
                      <a:r>
                        <a:rPr lang="en-US" sz="1400">
                          <a:effectLst/>
                        </a:rPr>
                        <a:t>Apps and Flows part of Governance Components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dirty="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6464744"/>
                  </a:ext>
                </a:extLst>
              </a:tr>
              <a:tr h="259911">
                <a:tc>
                  <a:txBody>
                    <a:bodyPr/>
                    <a:lstStyle/>
                    <a:p>
                      <a:pPr algn="l" fontAlgn="t"/>
                      <a:r>
                        <a:rPr lang="en-US" sz="1400">
                          <a:effectLst/>
                        </a:rPr>
                        <a:t>Apps and Flows part of Nurture Components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fi-FI" sz="1400">
                          <a:effectLst/>
                        </a:rPr>
                        <a:t>Yes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5925172"/>
                  </a:ext>
                </a:extLst>
              </a:tr>
              <a:tr h="499831">
                <a:tc>
                  <a:txBody>
                    <a:bodyPr/>
                    <a:lstStyle/>
                    <a:p>
                      <a:pPr algn="l" fontAlgn="t"/>
                      <a:r>
                        <a:rPr lang="en-US" sz="1400" dirty="0">
                          <a:effectLst/>
                        </a:rPr>
                        <a:t>Sharing the Developer Compliance Center with makers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a:effectLst/>
                        </a:rPr>
                        <a:t>Share with colleagues who have a Microsoft 365 license in Teams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a:effectLst/>
                        </a:rPr>
                        <a:t>Sharing requires users to have a Power Apps Per User or Per App License</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8449069"/>
                  </a:ext>
                </a:extLst>
              </a:tr>
              <a:tr h="499831">
                <a:tc>
                  <a:txBody>
                    <a:bodyPr/>
                    <a:lstStyle/>
                    <a:p>
                      <a:pPr algn="l" fontAlgn="t"/>
                      <a:r>
                        <a:rPr lang="en-US" sz="1400">
                          <a:effectLst/>
                        </a:rPr>
                        <a:t>Sharing the App Catalog app</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dirty="0">
                          <a:effectLst/>
                        </a:rPr>
                        <a:t>Share with colleagues who have a Microsoft 365 license in Teams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400">
                          <a:effectLst/>
                        </a:rPr>
                        <a:t>Sharing requires users to have a Power Apps Per User or Per App License</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8591873"/>
                  </a:ext>
                </a:extLst>
              </a:tr>
              <a:tr h="499831">
                <a:tc>
                  <a:txBody>
                    <a:bodyPr/>
                    <a:lstStyle/>
                    <a:p>
                      <a:pPr algn="l" fontAlgn="t"/>
                      <a:r>
                        <a:rPr lang="en-US" sz="1400">
                          <a:effectLst/>
                        </a:rPr>
                        <a:t>Sharing the Training in a day app</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l" fontAlgn="t"/>
                      <a:r>
                        <a:rPr lang="en-US" sz="1400">
                          <a:effectLst/>
                        </a:rPr>
                        <a:t>Share with colleagues who have a Microsoft 365 license in Teams</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algn="l" fontAlgn="t"/>
                      <a:r>
                        <a:rPr lang="en-US" sz="1400" dirty="0">
                          <a:effectLst/>
                        </a:rPr>
                        <a:t>Sharing requires users to have a Power Apps Per User or Per App License</a:t>
                      </a:r>
                    </a:p>
                  </a:txBody>
                  <a:tcPr marL="7502" marR="7502" marT="3751" marB="3751">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77339803"/>
                  </a:ext>
                </a:extLst>
              </a:tr>
            </a:tbl>
          </a:graphicData>
        </a:graphic>
      </p:graphicFrame>
    </p:spTree>
    <p:extLst>
      <p:ext uri="{BB962C8B-B14F-4D97-AF65-F5344CB8AC3E}">
        <p14:creationId xmlns:p14="http://schemas.microsoft.com/office/powerpoint/2010/main" val="1545544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5" y="3209140"/>
            <a:ext cx="7470525" cy="683264"/>
          </a:xfrm>
        </p:spPr>
        <p:txBody>
          <a:bodyPr/>
          <a:lstStyle/>
          <a:p>
            <a:pPr defTabSz="914192">
              <a:lnSpc>
                <a:spcPct val="90000"/>
              </a:lnSpc>
            </a:pPr>
            <a:r>
              <a:rPr lang="en-US" sz="3600" dirty="0">
                <a:solidFill>
                  <a:schemeClr val="tx1"/>
                </a:solidFill>
              </a:rPr>
              <a:t>Core Components Deep Dive</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45631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GB" dirty="0"/>
              <a:t>Sync Templates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524050" y="1513895"/>
            <a:ext cx="5571950"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buClrTx/>
              <a:buSzPct val="90000"/>
              <a:buFont typeface="Wingdings" panose="05000000000000000000" pitchFamily="2" charset="2"/>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mn-cs"/>
              </a:rPr>
              <a:t>Sync Template (resources) runs daily overnight </a:t>
            </a:r>
          </a:p>
          <a:p>
            <a:pPr marL="342900" marR="0" lvl="0" indent="-342900" algn="l" defTabSz="914192" rtl="0" eaLnBrk="1" fontAlgn="auto" latinLnBrk="0" hangingPunct="1">
              <a:lnSpc>
                <a:spcPct val="100000"/>
              </a:lnSpc>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Gets Apps / Flows / Connectors  per Environment</a:t>
            </a:r>
          </a:p>
          <a:p>
            <a:pPr marL="342900" marR="0" lvl="0" indent="-342900" algn="l" defTabSz="914192" rtl="0" eaLnBrk="1" fontAlgn="auto" latinLnBrk="0" hangingPunct="1">
              <a:lnSpc>
                <a:spcPct val="100000"/>
              </a:lnSpc>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Updates </a:t>
            </a:r>
            <a:r>
              <a:rPr kumimoji="0" lang="en-US" sz="2000" b="0" i="0" u="none" strike="noStrike" kern="1200" cap="none" spc="-49" normalizeH="0" baseline="0" noProof="0" dirty="0" err="1">
                <a:ln>
                  <a:noFill/>
                </a:ln>
                <a:solidFill>
                  <a:srgbClr val="3C3C41"/>
                </a:solidFill>
                <a:effectLst/>
                <a:uLnTx/>
                <a:uFillTx/>
                <a:latin typeface="Segoe UI"/>
                <a:ea typeface="+mn-ea"/>
                <a:cs typeface="+mn-cs"/>
              </a:rPr>
              <a:t>Dataverse</a:t>
            </a:r>
            <a:r>
              <a:rPr kumimoji="0" lang="en-US" sz="2000" b="0" i="0" u="none" strike="noStrike" kern="1200" cap="none" spc="-49" normalizeH="0" baseline="0" noProof="0" dirty="0">
                <a:ln>
                  <a:noFill/>
                </a:ln>
                <a:solidFill>
                  <a:srgbClr val="3C3C41"/>
                </a:solidFill>
                <a:effectLst/>
                <a:uLnTx/>
                <a:uFillTx/>
                <a:latin typeface="Segoe UI"/>
                <a:ea typeface="+mn-ea"/>
                <a:cs typeface="+mn-cs"/>
              </a:rPr>
              <a:t> tables</a:t>
            </a:r>
          </a:p>
          <a:p>
            <a:pPr marL="0" marR="0" lvl="0" indent="0" algn="l" defTabSz="914192" rtl="0" eaLnBrk="1" fontAlgn="auto" latinLnBrk="0" hangingPunct="1">
              <a:lnSpc>
                <a:spcPct val="100000"/>
              </a:lnSpc>
              <a:buClrTx/>
              <a:buSzPct val="90000"/>
              <a:buFont typeface="Wingdings" panose="05000000000000000000" pitchFamily="2" charset="2"/>
              <a:buNone/>
              <a:tabLst/>
              <a:defRPr/>
            </a:pPr>
            <a:endParaRPr kumimoji="0" lang="en-US" sz="1568"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CE1374AB-A1EB-43B7-8184-46C595B14B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0011" y="2013592"/>
            <a:ext cx="5271989" cy="3615212"/>
          </a:xfrm>
          <a:prstGeom prst="rect">
            <a:avLst/>
          </a:prstGeom>
        </p:spPr>
      </p:pic>
      <p:sp>
        <p:nvSpPr>
          <p:cNvPr id="5" name="TextBox 4">
            <a:extLst>
              <a:ext uri="{FF2B5EF4-FFF2-40B4-BE49-F238E27FC236}">
                <a16:creationId xmlns:a16="http://schemas.microsoft.com/office/drawing/2014/main" id="{8E74648E-DF0A-4BCE-8530-674D9FDAD39A}"/>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Flows</a:t>
            </a:r>
            <a:endParaRPr lang="LID4096" sz="2000" dirty="0"/>
          </a:p>
        </p:txBody>
      </p:sp>
    </p:spTree>
    <p:extLst>
      <p:ext uri="{BB962C8B-B14F-4D97-AF65-F5344CB8AC3E}">
        <p14:creationId xmlns:p14="http://schemas.microsoft.com/office/powerpoint/2010/main" val="16629207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GB" dirty="0" err="1"/>
              <a:t>Dataverse</a:t>
            </a:r>
            <a:r>
              <a:rPr lang="en-GB" dirty="0"/>
              <a:t> Tables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524050" y="1399097"/>
            <a:ext cx="5571950"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mn-cs"/>
              </a:rPr>
              <a:t>The Sync Flows of the CoE Starter Kit sync your tenant resources to the following </a:t>
            </a:r>
            <a:r>
              <a:rPr kumimoji="0" lang="en-US" sz="2000" i="0" u="none" strike="noStrike" kern="1200" cap="none" spc="-49" normalizeH="0" baseline="0" noProof="0" dirty="0" err="1">
                <a:ln>
                  <a:noFill/>
                </a:ln>
                <a:solidFill>
                  <a:srgbClr val="3C3C41"/>
                </a:solidFill>
                <a:effectLst/>
                <a:uLnTx/>
                <a:uFillTx/>
                <a:latin typeface="Segoe UI"/>
                <a:ea typeface="+mn-ea"/>
                <a:cs typeface="+mn-cs"/>
              </a:rPr>
              <a:t>Dataverse</a:t>
            </a:r>
            <a:r>
              <a:rPr kumimoji="0" lang="en-US" sz="2000" i="0" u="none" strike="noStrike" kern="1200" cap="none" spc="-49" normalizeH="0" baseline="0" noProof="0" dirty="0">
                <a:ln>
                  <a:noFill/>
                </a:ln>
                <a:solidFill>
                  <a:srgbClr val="3C3C41"/>
                </a:solidFill>
                <a:effectLst/>
                <a:uLnTx/>
                <a:uFillTx/>
                <a:latin typeface="Segoe UI"/>
                <a:ea typeface="+mn-ea"/>
                <a:cs typeface="+mn-cs"/>
              </a:rPr>
              <a:t> tables.</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i="0" u="none" strike="noStrike" kern="1200" cap="none" spc="-49" normalizeH="0" baseline="0" noProof="0" dirty="0">
                <a:ln>
                  <a:noFill/>
                </a:ln>
                <a:solidFill>
                  <a:srgbClr val="3C3C41"/>
                </a:solidFill>
                <a:effectLst/>
                <a:uLnTx/>
                <a:uFillTx/>
                <a:latin typeface="Segoe UI"/>
                <a:ea typeface="+mn-ea"/>
                <a:cs typeface="+mn-cs"/>
              </a:rPr>
              <a:t>All tables provide information about created by/on and modified by/on, in addition to resource-specific information.</a:t>
            </a: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466D21F4-895E-46C5-9F1B-2EEB437383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3059" y="2004596"/>
            <a:ext cx="6124355" cy="3630660"/>
          </a:xfrm>
          <a:prstGeom prst="rect">
            <a:avLst/>
          </a:prstGeom>
        </p:spPr>
      </p:pic>
    </p:spTree>
    <p:extLst>
      <p:ext uri="{BB962C8B-B14F-4D97-AF65-F5344CB8AC3E}">
        <p14:creationId xmlns:p14="http://schemas.microsoft.com/office/powerpoint/2010/main" val="3790579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Security Roles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37251" y="1581029"/>
            <a:ext cx="6558972"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1" i="0" u="none" strike="noStrike" kern="1200" cap="none" spc="-49" normalizeH="0" baseline="0" noProof="0" dirty="0">
                <a:ln>
                  <a:noFill/>
                </a:ln>
                <a:solidFill>
                  <a:srgbClr val="3C3C41"/>
                </a:solidFill>
                <a:effectLst/>
                <a:uLnTx/>
                <a:uFillTx/>
                <a:latin typeface="Segoe UI"/>
                <a:ea typeface="+mn-ea"/>
                <a:cs typeface="Segoe UI"/>
              </a:rPr>
              <a:t>Power Platform Admin SR </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Gives full access to create, read, write, and delete operations on the custom tables.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1" i="0" u="none" strike="noStrike" kern="1200" cap="none" spc="-49" normalizeH="0" baseline="0" noProof="0" dirty="0">
                <a:ln>
                  <a:noFill/>
                </a:ln>
                <a:solidFill>
                  <a:srgbClr val="3C3C41"/>
                </a:solidFill>
                <a:effectLst/>
                <a:uLnTx/>
                <a:uFillTx/>
                <a:latin typeface="Segoe UI"/>
                <a:ea typeface="+mn-ea"/>
                <a:cs typeface="Segoe UI"/>
              </a:rPr>
              <a:t>Power Platform Maker SR </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Gives read and write access to the custom tables (environments, apps, and so on).</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1" i="0" u="none" strike="noStrike" kern="1200" cap="none" spc="-49" normalizeH="0" baseline="0" noProof="0" dirty="0">
                <a:ln>
                  <a:noFill/>
                </a:ln>
                <a:solidFill>
                  <a:srgbClr val="3C3C41"/>
                </a:solidFill>
                <a:effectLst/>
                <a:uLnTx/>
                <a:uFillTx/>
                <a:latin typeface="Segoe UI"/>
                <a:ea typeface="+mn-ea"/>
                <a:cs typeface="Segoe UI"/>
              </a:rPr>
              <a:t>Power Platform User SR</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Gives read-only access to the resources in the custom tables.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900" dirty="0">
              <a:solidFill>
                <a:srgbClr val="3C3C41"/>
              </a:solidFill>
              <a:latin typeface="Segoe UI"/>
              <a:cs typeface="Segoe UI"/>
            </a:endParaRPr>
          </a:p>
          <a:p>
            <a:pPr>
              <a:spcBef>
                <a:spcPts val="600"/>
              </a:spcBef>
              <a:defRPr/>
            </a:pPr>
            <a:r>
              <a:rPr kumimoji="0" lang="en-US" sz="2000" b="1" i="0" u="none" strike="noStrike" kern="1200" cap="none" spc="-49" normalizeH="0" baseline="0" noProof="0" dirty="0">
                <a:ln>
                  <a:noFill/>
                </a:ln>
                <a:solidFill>
                  <a:srgbClr val="3C3C41"/>
                </a:solidFill>
                <a:effectLst/>
                <a:uLnTx/>
                <a:uFillTx/>
                <a:latin typeface="Segoe UI"/>
                <a:ea typeface="+mn-ea"/>
                <a:cs typeface="Segoe UI"/>
              </a:rPr>
              <a:t>PowerApps Custom Entity User Role</a:t>
            </a:r>
          </a:p>
          <a:p>
            <a:pPr>
              <a:spcBef>
                <a:spcPts val="600"/>
              </a:spcBef>
              <a:defRPr/>
            </a:pPr>
            <a:r>
              <a:rPr lang="en-US" sz="1800" dirty="0">
                <a:solidFill>
                  <a:srgbClr val="3C3C41"/>
                </a:solidFill>
                <a:latin typeface="Segoe UI"/>
                <a:cs typeface="Segoe UI"/>
              </a:rPr>
              <a:t>Gives read-only access to PowerApps App table</a:t>
            </a:r>
            <a:endParaRPr kumimoji="0" lang="en-US" sz="1800" b="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10" name="Picture 9">
            <a:extLst>
              <a:ext uri="{FF2B5EF4-FFF2-40B4-BE49-F238E27FC236}">
                <a16:creationId xmlns:a16="http://schemas.microsoft.com/office/drawing/2014/main" id="{6E1397DF-5571-48FB-9A88-F64B0E9913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6340" y="1644343"/>
            <a:ext cx="4919330" cy="20110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29740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Environment Variables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1036" y="1119302"/>
            <a:ext cx="8609190"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Core Component contains following environment variables which are used to define and control certain CoE functionalities and settings. Few examples are:</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600" b="1" dirty="0">
                <a:solidFill>
                  <a:srgbClr val="3C3C41"/>
                </a:solidFill>
                <a:latin typeface="Segoe UI"/>
                <a:cs typeface="Segoe UI"/>
              </a:rPr>
              <a:t>Admin </a:t>
            </a:r>
            <a:r>
              <a:rPr lang="en-US" sz="1600" b="1" dirty="0" err="1">
                <a:solidFill>
                  <a:srgbClr val="3C3C41"/>
                </a:solidFill>
                <a:latin typeface="Segoe UI"/>
                <a:cs typeface="Segoe UI"/>
              </a:rPr>
              <a:t>eMail</a:t>
            </a:r>
            <a:r>
              <a:rPr lang="en-US" sz="1600" dirty="0">
                <a:solidFill>
                  <a:srgbClr val="3C3C41"/>
                </a:solidFill>
                <a:latin typeface="Segoe UI"/>
                <a:cs typeface="Segoe UI"/>
              </a:rPr>
              <a:t> - Email address used in flows to send notifications to admins; this should be either your email address or a distribution list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600" b="1" dirty="0">
                <a:solidFill>
                  <a:srgbClr val="3C3C41"/>
                </a:solidFill>
                <a:latin typeface="Segoe UI"/>
                <a:cs typeface="Segoe UI"/>
              </a:rPr>
              <a:t>Power Automate environment variable </a:t>
            </a:r>
            <a:r>
              <a:rPr lang="en-US" sz="1600" dirty="0">
                <a:solidFill>
                  <a:srgbClr val="3C3C41"/>
                </a:solidFill>
                <a:latin typeface="Segoe UI"/>
                <a:cs typeface="Segoe UI"/>
              </a:rPr>
              <a:t>- The URL used by flow for your region</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600" b="1" dirty="0">
                <a:solidFill>
                  <a:srgbClr val="3C3C41"/>
                </a:solidFill>
                <a:latin typeface="Segoe UI"/>
                <a:cs typeface="Segoe UI"/>
              </a:rPr>
              <a:t>Also Delete from CoE </a:t>
            </a:r>
            <a:r>
              <a:rPr lang="en-US" sz="1600" dirty="0">
                <a:solidFill>
                  <a:srgbClr val="3C3C41"/>
                </a:solidFill>
                <a:latin typeface="Segoe UI"/>
                <a:cs typeface="Segoe UI"/>
              </a:rPr>
              <a:t>- Recommend Yes here to delete objects from the CoE inventory when they are deleted from the tenant. No will keep a record that an app or flow existed in the past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600" b="1" dirty="0">
                <a:solidFill>
                  <a:srgbClr val="3C3C41"/>
                </a:solidFill>
                <a:latin typeface="Segoe UI"/>
                <a:cs typeface="Segoe UI"/>
              </a:rPr>
              <a:t>Community URL </a:t>
            </a:r>
            <a:r>
              <a:rPr lang="en-US" sz="1600" dirty="0">
                <a:solidFill>
                  <a:srgbClr val="3C3C41"/>
                </a:solidFill>
                <a:latin typeface="Segoe UI"/>
                <a:cs typeface="Segoe UI"/>
              </a:rPr>
              <a:t>- Link to your internal Microsoft Power Platform community (for example, Yammer or Teams).</a:t>
            </a:r>
            <a:endParaRPr lang="en-US" sz="1600" b="1" dirty="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900" dirty="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Some can be set during the solution import, and some might be needed to update afterwards depending which CoE components will be used</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90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Environment variables can be set (not update) in </a:t>
            </a:r>
            <a:r>
              <a:rPr lang="en-US" sz="2000" b="1" dirty="0">
                <a:solidFill>
                  <a:srgbClr val="3C3C41"/>
                </a:solidFill>
                <a:latin typeface="Segoe UI"/>
                <a:cs typeface="Segoe UI"/>
              </a:rPr>
              <a:t>new solution view</a:t>
            </a:r>
            <a:r>
              <a:rPr lang="en-US" sz="2000" dirty="0">
                <a:solidFill>
                  <a:srgbClr val="3C3C41"/>
                </a:solidFill>
                <a:latin typeface="Segoe UI"/>
                <a:cs typeface="Segoe UI"/>
              </a:rPr>
              <a:t>, in </a:t>
            </a:r>
            <a:r>
              <a:rPr lang="en-US" sz="2000" b="1" dirty="0">
                <a:solidFill>
                  <a:srgbClr val="3C3C41"/>
                </a:solidFill>
                <a:latin typeface="Segoe UI"/>
                <a:cs typeface="Segoe UI"/>
              </a:rPr>
              <a:t>Default Solution </a:t>
            </a:r>
            <a:r>
              <a:rPr lang="en-US" sz="2000" dirty="0">
                <a:solidFill>
                  <a:srgbClr val="3C3C41"/>
                </a:solidFill>
                <a:latin typeface="Segoe UI"/>
                <a:cs typeface="Segoe UI"/>
              </a:rPr>
              <a:t>or using </a:t>
            </a:r>
            <a:r>
              <a:rPr lang="en-US" sz="2000" b="1" dirty="0">
                <a:solidFill>
                  <a:srgbClr val="3C3C41"/>
                </a:solidFill>
                <a:latin typeface="Segoe UI"/>
                <a:cs typeface="Segoe UI"/>
              </a:rPr>
              <a:t>Admin – Command Center</a:t>
            </a:r>
            <a:r>
              <a:rPr lang="en-US" sz="2000" dirty="0">
                <a:solidFill>
                  <a:srgbClr val="3C3C41"/>
                </a:solidFill>
                <a:latin typeface="Segoe UI"/>
                <a:cs typeface="Segoe UI"/>
              </a:rPr>
              <a:t> canvas app</a:t>
            </a:r>
            <a:endParaRPr kumimoji="0" lang="en-US" sz="180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14" name="Picture 13">
            <a:extLst>
              <a:ext uri="{FF2B5EF4-FFF2-40B4-BE49-F238E27FC236}">
                <a16:creationId xmlns:a16="http://schemas.microsoft.com/office/drawing/2014/main" id="{8E06BCA2-6BBF-4C53-9589-2E679D4ADF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64739" y="951709"/>
            <a:ext cx="2936237" cy="5018567"/>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D26BDA24-B860-4540-8F93-C4AEA27E6274}"/>
              </a:ext>
            </a:extLst>
          </p:cNvPr>
          <p:cNvSpPr txBox="1"/>
          <p:nvPr/>
        </p:nvSpPr>
        <p:spPr>
          <a:xfrm>
            <a:off x="349723" y="6120842"/>
            <a:ext cx="11492553" cy="307777"/>
          </a:xfrm>
          <a:prstGeom prst="rect">
            <a:avLst/>
          </a:prstGeom>
          <a:noFill/>
        </p:spPr>
        <p:txBody>
          <a:bodyPr wrap="square">
            <a:spAutoFit/>
          </a:bodyPr>
          <a:lstStyle/>
          <a:p>
            <a:r>
              <a:rPr lang="LID4096" sz="1400" dirty="0">
                <a:hlinkClick r:id="rId4"/>
              </a:rPr>
              <a:t>https://docs.microsoft.com/en-us/power-platform/guidance/coe/setup-core-components#update-environment-variables</a:t>
            </a:r>
            <a:r>
              <a:rPr lang="fi-FI" sz="1400" dirty="0"/>
              <a:t> </a:t>
            </a:r>
            <a:endParaRPr lang="LID4096" sz="1400" dirty="0"/>
          </a:p>
        </p:txBody>
      </p:sp>
    </p:spTree>
    <p:extLst>
      <p:ext uri="{BB962C8B-B14F-4D97-AF65-F5344CB8AC3E}">
        <p14:creationId xmlns:p14="http://schemas.microsoft.com/office/powerpoint/2010/main" val="14713369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DLP Editor V2</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386158"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55995" y="1577966"/>
            <a:ext cx="5292128"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Reads and updates Data Loss Prevention (DLP) policies while showing a list of apps and flows that are impacted by the policy configurations.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Make changes to DLP policies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See what impact each change will have</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Mitigate the risk by contacting makers</a:t>
            </a:r>
          </a:p>
        </p:txBody>
      </p:sp>
      <p:pic>
        <p:nvPicPr>
          <p:cNvPr id="12" name="Picture 11">
            <a:extLst>
              <a:ext uri="{FF2B5EF4-FFF2-40B4-BE49-F238E27FC236}">
                <a16:creationId xmlns:a16="http://schemas.microsoft.com/office/drawing/2014/main" id="{B464BC21-3830-42F2-8FC8-64B4273261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63141" y="2001411"/>
            <a:ext cx="6161809" cy="3611630"/>
          </a:xfrm>
          <a:prstGeom prst="rect">
            <a:avLst/>
          </a:prstGeom>
        </p:spPr>
      </p:pic>
      <p:sp>
        <p:nvSpPr>
          <p:cNvPr id="14" name="TextBox 13">
            <a:extLst>
              <a:ext uri="{FF2B5EF4-FFF2-40B4-BE49-F238E27FC236}">
                <a16:creationId xmlns:a16="http://schemas.microsoft.com/office/drawing/2014/main" id="{37E96689-0623-4D23-9763-622C3F216BB1}"/>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Canvas App</a:t>
            </a:r>
            <a:endParaRPr lang="LID4096" sz="2000" dirty="0"/>
          </a:p>
        </p:txBody>
      </p:sp>
    </p:spTree>
    <p:extLst>
      <p:ext uri="{BB962C8B-B14F-4D97-AF65-F5344CB8AC3E}">
        <p14:creationId xmlns:p14="http://schemas.microsoft.com/office/powerpoint/2010/main" val="2165705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Power Platform Admin View</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DAB65F6D-05E6-41D0-A3B7-3AA9B5708A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11684" y="1753419"/>
            <a:ext cx="6879498" cy="3908968"/>
          </a:xfrm>
          <a:prstGeom prst="rect">
            <a:avLst/>
          </a:prstGeom>
        </p:spPr>
      </p:pic>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Model-driven App</a:t>
            </a:r>
            <a:endParaRPr lang="LID4096" sz="2000" dirty="0"/>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619998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P</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rovides</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an interface used to browse items in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Dataverse</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custom tables. It provides access to views and forms for the custom tables in the solution.</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Get a quick overview of resources in your tenant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Learn about your makers, connectors, apps, and flows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Find out who apps are shared with</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Add additional information, such as notes and risk assessments, to your resources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Set approved capacity for environments, and see capacity and add-on information per environment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Segoe UI"/>
              </a:rPr>
              <a:t>Complete app audits</a:t>
            </a:r>
          </a:p>
        </p:txBody>
      </p:sp>
    </p:spTree>
    <p:extLst>
      <p:ext uri="{BB962C8B-B14F-4D97-AF65-F5344CB8AC3E}">
        <p14:creationId xmlns:p14="http://schemas.microsoft.com/office/powerpoint/2010/main" val="41121547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kumimoji="0" lang="en-US" sz="2745"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Compliance Request Flow</a:t>
            </a:r>
            <a:endParaRPr lang="en-US" sz="2700" dirty="0">
              <a:cs typeface="Segoe UI"/>
            </a:endParaRP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7751091" y="104769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766293" y="1399097"/>
            <a:ext cx="7075849"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Sends an email to users who have PowerApps apps in the tenant who are not compliant with specific thresholds: </a:t>
            </a:r>
          </a:p>
          <a:p>
            <a:pPr marL="285750" marR="0" lvl="0" indent="-285750"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The app is shared with &gt; 20 Users or at least 1 group and the business justification details have not been provided. </a:t>
            </a:r>
          </a:p>
          <a:p>
            <a:pPr marL="285750" marR="0" lvl="0" indent="-285750"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The app has business justification details provided but has not been published in 60 days or is missing a description. </a:t>
            </a:r>
          </a:p>
          <a:p>
            <a:pPr marL="285750" marR="0" lvl="0" indent="-285750"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The app has business justification details provided and has indicated high business impact, and has not submitted a mitigation plan to the attachments field. </a:t>
            </a:r>
          </a:p>
          <a:p>
            <a:pPr marL="285750" marR="0" lvl="0" indent="-285750" algn="l" defTabSz="914192" rtl="0" eaLnBrk="1" fontAlgn="auto" latinLnBrk="0" hangingPunct="1">
              <a:lnSpc>
                <a:spcPct val="100000"/>
              </a:lnSpc>
              <a:spcBef>
                <a:spcPts val="1200"/>
              </a:spcBef>
              <a:spcAft>
                <a:spcPts val="12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The Flow has a template you can customize in the email</a:t>
            </a:r>
          </a:p>
        </p:txBody>
      </p:sp>
      <p:pic>
        <p:nvPicPr>
          <p:cNvPr id="5" name="Picture 2">
            <a:extLst>
              <a:ext uri="{FF2B5EF4-FFF2-40B4-BE49-F238E27FC236}">
                <a16:creationId xmlns:a16="http://schemas.microsoft.com/office/drawing/2014/main" id="{BCE5EF34-EEEB-446F-A301-7A5785DBA98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45678" y="2076148"/>
            <a:ext cx="3393579" cy="365197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8EC657-D198-47CE-ACE6-82BA6B589E6C}"/>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Flow</a:t>
            </a:r>
            <a:endParaRPr lang="LID4096" sz="2000" dirty="0"/>
          </a:p>
        </p:txBody>
      </p:sp>
    </p:spTree>
    <p:extLst>
      <p:ext uri="{BB962C8B-B14F-4D97-AF65-F5344CB8AC3E}">
        <p14:creationId xmlns:p14="http://schemas.microsoft.com/office/powerpoint/2010/main" val="14233118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Auditing Process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907705"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55995" y="1865047"/>
            <a:ext cx="4802661"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3C3C41"/>
                </a:solidFill>
                <a:effectLst/>
                <a:uLnTx/>
                <a:uFillTx/>
                <a:latin typeface="Segoe UI"/>
                <a:ea typeface="+mn-ea"/>
                <a:cs typeface="Segoe UI"/>
              </a:rPr>
              <a:t>Audit Process to </a:t>
            </a:r>
          </a:p>
          <a:p>
            <a:pPr marL="285750" marR="0" lvl="0" indent="-28575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400" b="0" i="0" u="none" strike="noStrike" kern="1200" cap="none" spc="-49" normalizeH="0" baseline="0" noProof="0" dirty="0">
                <a:ln>
                  <a:noFill/>
                </a:ln>
                <a:solidFill>
                  <a:srgbClr val="3C3C41"/>
                </a:solidFill>
                <a:effectLst/>
                <a:uLnTx/>
                <a:uFillTx/>
                <a:latin typeface="Segoe UI"/>
                <a:ea typeface="+mn-ea"/>
                <a:cs typeface="Segoe UI"/>
              </a:rPr>
              <a:t>Validate maker business requirements</a:t>
            </a:r>
          </a:p>
          <a:p>
            <a:pPr marL="285750" marR="0" lvl="0" indent="-28575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2400" b="0" i="0" u="none" strike="noStrike" kern="1200" cap="none" spc="-49" normalizeH="0" baseline="0" noProof="0" dirty="0">
                <a:ln>
                  <a:noFill/>
                </a:ln>
                <a:solidFill>
                  <a:srgbClr val="3C3C41"/>
                </a:solidFill>
                <a:effectLst/>
                <a:uLnTx/>
                <a:uFillTx/>
                <a:latin typeface="Segoe UI"/>
                <a:ea typeface="+mn-ea"/>
                <a:cs typeface="Segoe UI"/>
              </a:rPr>
              <a:t>Publish the App to the App Catalog</a:t>
            </a:r>
          </a:p>
        </p:txBody>
      </p:sp>
      <p:pic>
        <p:nvPicPr>
          <p:cNvPr id="5" name="Picture 4">
            <a:extLst>
              <a:ext uri="{FF2B5EF4-FFF2-40B4-BE49-F238E27FC236}">
                <a16:creationId xmlns:a16="http://schemas.microsoft.com/office/drawing/2014/main" id="{07C8FCFB-7C13-410D-A7DD-2B4DEA1F99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6737" y="2007800"/>
            <a:ext cx="7270169" cy="3600912"/>
          </a:xfrm>
          <a:prstGeom prst="rect">
            <a:avLst/>
          </a:prstGeom>
        </p:spPr>
      </p:pic>
      <p:sp>
        <p:nvSpPr>
          <p:cNvPr id="10" name="TextBox 9">
            <a:extLst>
              <a:ext uri="{FF2B5EF4-FFF2-40B4-BE49-F238E27FC236}">
                <a16:creationId xmlns:a16="http://schemas.microsoft.com/office/drawing/2014/main" id="{0426341C-CCD0-4462-B686-67B999EAA4F2}"/>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Business Process Flow</a:t>
            </a:r>
            <a:endParaRPr lang="LID4096" sz="2000" dirty="0"/>
          </a:p>
        </p:txBody>
      </p:sp>
    </p:spTree>
    <p:extLst>
      <p:ext uri="{BB962C8B-B14F-4D97-AF65-F5344CB8AC3E}">
        <p14:creationId xmlns:p14="http://schemas.microsoft.com/office/powerpoint/2010/main" val="286294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7186-D2D8-4640-8967-AFF3DB5FD507}"/>
              </a:ext>
            </a:extLst>
          </p:cNvPr>
          <p:cNvSpPr>
            <a:spLocks noGrp="1"/>
          </p:cNvSpPr>
          <p:nvPr>
            <p:ph type="title"/>
          </p:nvPr>
        </p:nvSpPr>
        <p:spPr/>
        <p:txBody>
          <a:bodyPr/>
          <a:lstStyle/>
          <a:p>
            <a:r>
              <a:rPr lang="en-GB"/>
              <a:t>What is a Centre of Excellence?</a:t>
            </a:r>
          </a:p>
        </p:txBody>
      </p:sp>
      <p:graphicFrame>
        <p:nvGraphicFramePr>
          <p:cNvPr id="3" name="Diagram 2">
            <a:extLst>
              <a:ext uri="{FF2B5EF4-FFF2-40B4-BE49-F238E27FC236}">
                <a16:creationId xmlns:a16="http://schemas.microsoft.com/office/drawing/2014/main" id="{3A30C7BB-F23C-400F-8D4D-B7CA6DDB7543}"/>
              </a:ext>
            </a:extLst>
          </p:cNvPr>
          <p:cNvGraphicFramePr/>
          <p:nvPr>
            <p:extLst>
              <p:ext uri="{D42A27DB-BD31-4B8C-83A1-F6EECF244321}">
                <p14:modId xmlns:p14="http://schemas.microsoft.com/office/powerpoint/2010/main" val="2942086312"/>
              </p:ext>
            </p:extLst>
          </p:nvPr>
        </p:nvGraphicFramePr>
        <p:xfrm>
          <a:off x="6919994" y="1160537"/>
          <a:ext cx="6085236" cy="434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C179426-F9F7-4E83-A729-E0102AAB2A2F}"/>
              </a:ext>
            </a:extLst>
          </p:cNvPr>
          <p:cNvSpPr txBox="1"/>
          <p:nvPr/>
        </p:nvSpPr>
        <p:spPr>
          <a:xfrm>
            <a:off x="584200" y="1583871"/>
            <a:ext cx="6986722" cy="4247317"/>
          </a:xfrm>
          <a:prstGeom prst="rect">
            <a:avLst/>
          </a:prstGeom>
          <a:noFill/>
        </p:spPr>
        <p:txBody>
          <a:bodyPr wrap="square" lIns="0" tIns="0" rIns="0" bIns="0" rtlCol="0">
            <a:spAutoFit/>
          </a:bodyPr>
          <a:lstStyle/>
          <a:p>
            <a:r>
              <a:rPr lang="en-US" dirty="0">
                <a:latin typeface="Segoe UI" panose="020B0502040204020203" pitchFamily="34" charset="0"/>
                <a:ea typeface="Source Sans Pro" panose="020B0503030403020204" pitchFamily="34" charset="0"/>
                <a:cs typeface="Segoe UI" panose="020B0502040204020203" pitchFamily="34" charset="0"/>
              </a:rPr>
              <a:t>Center of Excellence (</a:t>
            </a:r>
            <a:r>
              <a:rPr lang="en-US" dirty="0" err="1">
                <a:latin typeface="Segoe UI" panose="020B0502040204020203" pitchFamily="34" charset="0"/>
                <a:ea typeface="Source Sans Pro" panose="020B0503030403020204" pitchFamily="34" charset="0"/>
                <a:cs typeface="Segoe UI" panose="020B0502040204020203" pitchFamily="34" charset="0"/>
              </a:rPr>
              <a:t>CoE</a:t>
            </a:r>
            <a:r>
              <a:rPr lang="en-US" dirty="0">
                <a:latin typeface="Segoe UI" panose="020B0502040204020203" pitchFamily="34" charset="0"/>
                <a:ea typeface="Source Sans Pro" panose="020B0503030403020204" pitchFamily="34" charset="0"/>
                <a:cs typeface="Segoe UI" panose="020B0502040204020203" pitchFamily="34" charset="0"/>
              </a:rPr>
              <a:t>) is a team, shared facility or entity that provides leadership, best practices, research, support and/or training for a focus area</a:t>
            </a:r>
          </a:p>
          <a:p>
            <a:endParaRPr lang="en-US" dirty="0">
              <a:latin typeface="Segoe UI" panose="020B0502040204020203" pitchFamily="34" charset="0"/>
              <a:ea typeface="Source Sans Pro" panose="020B0503030403020204" pitchFamily="34" charset="0"/>
              <a:cs typeface="Segoe UI" panose="020B0502040204020203" pitchFamily="34" charset="0"/>
            </a:endParaRPr>
          </a:p>
          <a:p>
            <a:r>
              <a:rPr lang="en-US" dirty="0">
                <a:latin typeface="Segoe UI" panose="020B0502040204020203" pitchFamily="34" charset="0"/>
                <a:ea typeface="Source Sans Pro" panose="020B0503030403020204" pitchFamily="34" charset="0"/>
                <a:cs typeface="Segoe UI" panose="020B0502040204020203" pitchFamily="34" charset="0"/>
              </a:rPr>
              <a:t>It is a </a:t>
            </a:r>
            <a:r>
              <a:rPr lang="en-US" dirty="0">
                <a:latin typeface="Segoe UI" panose="020B0502040204020203" pitchFamily="34" charset="0"/>
                <a:cs typeface="Segoe UI" panose="020B0502040204020203" pitchFamily="34" charset="0"/>
              </a:rPr>
              <a:t>coordinating function that often sits between IT and organizational groups / business groups.</a:t>
            </a:r>
          </a:p>
          <a:p>
            <a:endParaRPr lang="en-US" dirty="0">
              <a:latin typeface="Segoe UI" panose="020B0502040204020203" pitchFamily="34" charset="0"/>
              <a:ea typeface="Source Sans Pro" panose="020B0503030403020204" pitchFamily="34" charset="0"/>
              <a:cs typeface="Segoe UI" panose="020B0502040204020203" pitchFamily="34" charset="0"/>
            </a:endParaRPr>
          </a:p>
          <a:p>
            <a:r>
              <a:rPr lang="en-US" dirty="0">
                <a:latin typeface="Segoe UI" panose="020B0502040204020203" pitchFamily="34" charset="0"/>
                <a:ea typeface="Source Sans Pro" panose="020B0503030403020204" pitchFamily="34" charset="0"/>
                <a:cs typeface="Segoe UI" panose="020B0502040204020203" pitchFamily="34" charset="0"/>
              </a:rPr>
              <a:t>Helps form a strategy for adopting &amp; supporting Apps.</a:t>
            </a:r>
          </a:p>
          <a:p>
            <a:endParaRPr lang="en-US" dirty="0">
              <a:latin typeface="Segoe UI" panose="020B0502040204020203" pitchFamily="34" charset="0"/>
              <a:ea typeface="Source Sans Pro" panose="020B0503030403020204" pitchFamily="34" charset="0"/>
              <a:cs typeface="Segoe UI" panose="020B0502040204020203" pitchFamily="34" charset="0"/>
            </a:endParaRPr>
          </a:p>
          <a:p>
            <a:r>
              <a:rPr lang="en-US" dirty="0">
                <a:latin typeface="Segoe UI" panose="020B0502040204020203" pitchFamily="34" charset="0"/>
                <a:ea typeface="Source Sans Pro" panose="020B0503030403020204" pitchFamily="34" charset="0"/>
                <a:cs typeface="Segoe UI" panose="020B0502040204020203" pitchFamily="34" charset="0"/>
              </a:rPr>
              <a:t>Establishes the guard-rails, best practices &amp; standard to be followed.</a:t>
            </a:r>
          </a:p>
          <a:p>
            <a:endParaRPr lang="en-US" dirty="0">
              <a:latin typeface="Segoe UI" panose="020B0502040204020203" pitchFamily="34" charset="0"/>
              <a:ea typeface="Source Sans Pro" panose="020B0503030403020204" pitchFamily="34" charset="0"/>
              <a:cs typeface="Segoe UI" panose="020B0502040204020203" pitchFamily="34" charset="0"/>
            </a:endParaRPr>
          </a:p>
          <a:p>
            <a:r>
              <a:rPr lang="en-US" dirty="0">
                <a:latin typeface="Segoe UI" panose="020B0502040204020203" pitchFamily="34" charset="0"/>
                <a:ea typeface="Source Sans Pro" panose="020B0503030403020204" pitchFamily="34" charset="0"/>
                <a:cs typeface="Segoe UI" panose="020B0502040204020203" pitchFamily="34" charset="0"/>
              </a:rPr>
              <a:t>Designed to drive innovation and improvement with longevity.</a:t>
            </a:r>
          </a:p>
          <a:p>
            <a:endParaRPr lang="en-US" dirty="0">
              <a:latin typeface="Segoe UI" panose="020B0502040204020203" pitchFamily="34" charset="0"/>
              <a:ea typeface="Source Sans Pro" panose="020B0503030403020204" pitchFamily="34" charset="0"/>
              <a:cs typeface="Segoe UI" panose="020B0502040204020203" pitchFamily="34" charset="0"/>
            </a:endParaRPr>
          </a:p>
          <a:p>
            <a:r>
              <a:rPr lang="en-US" dirty="0">
                <a:latin typeface="Segoe UI" panose="020B0502040204020203" pitchFamily="34" charset="0"/>
                <a:ea typeface="Source Sans Pro" panose="020B0503030403020204" pitchFamily="34" charset="0"/>
                <a:cs typeface="Segoe UI" panose="020B0502040204020203" pitchFamily="34" charset="0"/>
              </a:rPr>
              <a:t>Ensures consistency &amp; defines standards to be followed.</a:t>
            </a:r>
          </a:p>
          <a:p>
            <a:pPr algn="l"/>
            <a:endParaRPr lang="en-GB" sz="2400" dirty="0"/>
          </a:p>
        </p:txBody>
      </p:sp>
    </p:spTree>
    <p:extLst>
      <p:ext uri="{BB962C8B-B14F-4D97-AF65-F5344CB8AC3E}">
        <p14:creationId xmlns:p14="http://schemas.microsoft.com/office/powerpoint/2010/main" val="42389661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Admin – Command Center</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795161" y="1155165"/>
            <a:ext cx="7582358" cy="5052890"/>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71056" y="1548355"/>
            <a:ext cx="6589991"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U</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sed by admins as a starting point to launch other apps in the CoE Starter Kit and review content relevant to admins.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CoE Starter Kit apps and other bookmarks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Review CoE Starter Kit service health by checking sync flows that have recently failed</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Update environment variables used in the CoE Starter Kit</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View Microsoft 365 Message Center news related to Microsoft Power Platform</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Download the latest CoE Starter Kit version and raise support tickets with the team</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Microsoft Learn learning paths to learn more about Microsoft Power Platform</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the latest posts of the Power Apps, Power Automate, Power BI and Power Virtual Agent blogs</a:t>
            </a:r>
          </a:p>
        </p:txBody>
      </p:sp>
      <p:pic>
        <p:nvPicPr>
          <p:cNvPr id="14" name="Picture 13">
            <a:extLst>
              <a:ext uri="{FF2B5EF4-FFF2-40B4-BE49-F238E27FC236}">
                <a16:creationId xmlns:a16="http://schemas.microsoft.com/office/drawing/2014/main" id="{867CA721-784A-4610-99B9-F6985BB8F1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6015" y="2073509"/>
            <a:ext cx="5611007" cy="3311187"/>
          </a:xfrm>
          <a:prstGeom prst="rect">
            <a:avLst/>
          </a:prstGeom>
        </p:spPr>
      </p:pic>
      <p:sp>
        <p:nvSpPr>
          <p:cNvPr id="5" name="TextBox 4">
            <a:extLst>
              <a:ext uri="{FF2B5EF4-FFF2-40B4-BE49-F238E27FC236}">
                <a16:creationId xmlns:a16="http://schemas.microsoft.com/office/drawing/2014/main" id="{5FB1550E-6995-40FD-8C69-D8E505E45B3C}"/>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Canvas App</a:t>
            </a:r>
            <a:endParaRPr lang="LID4096" sz="2000" dirty="0"/>
          </a:p>
        </p:txBody>
      </p:sp>
    </p:spTree>
    <p:extLst>
      <p:ext uri="{BB962C8B-B14F-4D97-AF65-F5344CB8AC3E}">
        <p14:creationId xmlns:p14="http://schemas.microsoft.com/office/powerpoint/2010/main" val="24727219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Maker - Command Center</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795161" y="1196414"/>
            <a:ext cx="7582358" cy="5052890"/>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71056" y="1589604"/>
            <a:ext cx="6589991"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U</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sed by makers as a starting point to launch apps admins have published using Admin – Command Center app which are relevant to makers like App Catalog and Environment Request</a:t>
            </a: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CoE Starter Kit apps and other bookmarks published by admins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Microsoft Learn learning paths to learn more about Microsoft Power Platform</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kumimoji="0" lang="en-US" sz="1600" b="0" i="0" u="none" strike="noStrike" kern="1200" cap="none" spc="-49" normalizeH="0" baseline="0" noProof="0" dirty="0">
                <a:ln>
                  <a:noFill/>
                </a:ln>
                <a:solidFill>
                  <a:srgbClr val="3C3C41"/>
                </a:solidFill>
                <a:effectLst/>
                <a:uLnTx/>
                <a:uFillTx/>
                <a:latin typeface="Segoe UI"/>
                <a:ea typeface="+mn-ea"/>
                <a:cs typeface="Segoe UI"/>
              </a:rPr>
              <a:t>Launch the latest posts of the Power Apps, Power Automate, Power BI and Power Virtual Agent blogs</a:t>
            </a:r>
          </a:p>
        </p:txBody>
      </p:sp>
      <p:pic>
        <p:nvPicPr>
          <p:cNvPr id="12" name="Picture 11">
            <a:extLst>
              <a:ext uri="{FF2B5EF4-FFF2-40B4-BE49-F238E27FC236}">
                <a16:creationId xmlns:a16="http://schemas.microsoft.com/office/drawing/2014/main" id="{32A2FF4A-266D-461A-AB54-D38A194B64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5935" y="2115993"/>
            <a:ext cx="5601088" cy="3348625"/>
          </a:xfrm>
          <a:prstGeom prst="rect">
            <a:avLst/>
          </a:prstGeom>
        </p:spPr>
      </p:pic>
      <p:sp>
        <p:nvSpPr>
          <p:cNvPr id="5" name="TextBox 4">
            <a:extLst>
              <a:ext uri="{FF2B5EF4-FFF2-40B4-BE49-F238E27FC236}">
                <a16:creationId xmlns:a16="http://schemas.microsoft.com/office/drawing/2014/main" id="{349D57BB-4F5D-4D37-A3FF-5E83030BFE24}"/>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Canvas App</a:t>
            </a:r>
            <a:endParaRPr lang="LID4096" sz="2000" dirty="0"/>
          </a:p>
        </p:txBody>
      </p:sp>
    </p:spTree>
    <p:extLst>
      <p:ext uri="{BB962C8B-B14F-4D97-AF65-F5344CB8AC3E}">
        <p14:creationId xmlns:p14="http://schemas.microsoft.com/office/powerpoint/2010/main" val="11119603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Admin – Environment Request</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919523" y="1217040"/>
            <a:ext cx="7582358" cy="5052890"/>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77931" y="1610230"/>
            <a:ext cx="5972821"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Used by admins to view and approve/reject requests to create or modify Power Platform Environments </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Supports environment creation requests and changes to DLP policies are logged in the DLP Policy Change Request table.</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900" dirty="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dirty="0">
                <a:solidFill>
                  <a:srgbClr val="3C3C41"/>
                </a:solidFill>
                <a:latin typeface="Segoe UI"/>
                <a:cs typeface="Segoe UI"/>
              </a:rPr>
              <a:t>View all Environment Creation Requests in detail.</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dirty="0">
                <a:solidFill>
                  <a:srgbClr val="3C3C41"/>
                </a:solidFill>
                <a:latin typeface="Segoe UI"/>
                <a:cs typeface="Segoe UI"/>
              </a:rPr>
              <a:t>Approve or reject Environment Creation Requests.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dirty="0">
                <a:solidFill>
                  <a:srgbClr val="3C3C41"/>
                </a:solidFill>
                <a:latin typeface="Segoe UI"/>
                <a:cs typeface="Segoe UI"/>
              </a:rPr>
              <a:t>View if connectors will be blocked or restricted by existing or modified DLP Policies. Modifications made in the app will update those Policies.</a:t>
            </a:r>
            <a:endParaRPr kumimoji="0" lang="en-US" sz="1400" b="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16" name="Picture 15">
            <a:extLst>
              <a:ext uri="{FF2B5EF4-FFF2-40B4-BE49-F238E27FC236}">
                <a16:creationId xmlns:a16="http://schemas.microsoft.com/office/drawing/2014/main" id="{DC36ABE6-D425-495B-B53F-8B450AF872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12909" y="2138320"/>
            <a:ext cx="5600158" cy="3301954"/>
          </a:xfrm>
          <a:prstGeom prst="rect">
            <a:avLst/>
          </a:prstGeom>
        </p:spPr>
      </p:pic>
      <p:sp>
        <p:nvSpPr>
          <p:cNvPr id="5" name="TextBox 4">
            <a:extLst>
              <a:ext uri="{FF2B5EF4-FFF2-40B4-BE49-F238E27FC236}">
                <a16:creationId xmlns:a16="http://schemas.microsoft.com/office/drawing/2014/main" id="{11D1D353-58C7-4947-8210-3EE59017CD26}"/>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Canvas App</a:t>
            </a:r>
            <a:endParaRPr lang="LID4096" sz="2000" dirty="0"/>
          </a:p>
        </p:txBody>
      </p:sp>
    </p:spTree>
    <p:extLst>
      <p:ext uri="{BB962C8B-B14F-4D97-AF65-F5344CB8AC3E}">
        <p14:creationId xmlns:p14="http://schemas.microsoft.com/office/powerpoint/2010/main" val="30163478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Environment Request</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912648" y="1278919"/>
            <a:ext cx="7582358" cy="5052890"/>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71056" y="1603359"/>
            <a:ext cx="5972821"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Designed to easily submit Power Platform Environment requests</a:t>
            </a: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endParaRPr lang="en-US" sz="2000" dirty="0">
              <a:solidFill>
                <a:srgbClr val="3C3C41"/>
              </a:solidFill>
              <a:latin typeface="Segoe UI"/>
              <a:cs typeface="Segoe UI"/>
            </a:endParaRPr>
          </a:p>
          <a:p>
            <a:pPr marL="0" marR="0" lvl="0" indent="0" algn="l" defTabSz="914192" rtl="0" eaLnBrk="1" fontAlgn="auto" latinLnBrk="0" hangingPunct="1">
              <a:lnSpc>
                <a:spcPct val="100000"/>
              </a:lnSpc>
              <a:spcBef>
                <a:spcPts val="600"/>
              </a:spcBef>
              <a:buClrTx/>
              <a:buSzPct val="90000"/>
              <a:buFont typeface="Wingdings" panose="05000000000000000000" pitchFamily="2" charset="2"/>
              <a:buNone/>
              <a:tabLst/>
              <a:defRPr/>
            </a:pPr>
            <a:r>
              <a:rPr lang="en-US" sz="2000" dirty="0">
                <a:solidFill>
                  <a:srgbClr val="3C3C41"/>
                </a:solidFill>
                <a:latin typeface="Segoe UI"/>
                <a:cs typeface="Segoe UI"/>
              </a:rPr>
              <a:t>Use this app to:</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dirty="0">
                <a:solidFill>
                  <a:srgbClr val="3C3C41"/>
                </a:solidFill>
                <a:latin typeface="Segoe UI"/>
                <a:cs typeface="Segoe UI"/>
              </a:rPr>
              <a:t>Submit new Environment Creation Requests</a:t>
            </a:r>
          </a:p>
          <a:p>
            <a:pPr marL="342900" marR="0" lvl="0" indent="-342900" algn="l" defTabSz="914192" rtl="0" eaLnBrk="1" fontAlgn="auto" latinLnBrk="0" hangingPunct="1">
              <a:lnSpc>
                <a:spcPct val="100000"/>
              </a:lnSpc>
              <a:spcBef>
                <a:spcPts val="600"/>
              </a:spcBef>
              <a:buClrTx/>
              <a:buSzPct val="90000"/>
              <a:buFont typeface="Arial" panose="020B0604020202020204" pitchFamily="34" charset="0"/>
              <a:buChar char="•"/>
              <a:tabLst/>
              <a:defRPr/>
            </a:pPr>
            <a:r>
              <a:rPr lang="en-US" sz="1800" dirty="0">
                <a:solidFill>
                  <a:srgbClr val="3C3C41"/>
                </a:solidFill>
                <a:latin typeface="Segoe UI"/>
                <a:cs typeface="Segoe UI"/>
              </a:rPr>
              <a:t>View existing requests in any state that was submitted. Expiration timeline and link to the Live environments can be found here</a:t>
            </a:r>
            <a:endParaRPr kumimoji="0" lang="en-US" sz="1200" b="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12" name="Picture 11">
            <a:extLst>
              <a:ext uri="{FF2B5EF4-FFF2-40B4-BE49-F238E27FC236}">
                <a16:creationId xmlns:a16="http://schemas.microsoft.com/office/drawing/2014/main" id="{E23E3A4F-358C-4DD6-AF12-A0B16C635F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7097" y="2198961"/>
            <a:ext cx="5638820" cy="3335406"/>
          </a:xfrm>
          <a:prstGeom prst="rect">
            <a:avLst/>
          </a:prstGeom>
        </p:spPr>
      </p:pic>
      <p:sp>
        <p:nvSpPr>
          <p:cNvPr id="5" name="TextBox 4">
            <a:extLst>
              <a:ext uri="{FF2B5EF4-FFF2-40B4-BE49-F238E27FC236}">
                <a16:creationId xmlns:a16="http://schemas.microsoft.com/office/drawing/2014/main" id="{9652DBFA-822A-4BC9-ADD4-F8CAEBA10205}"/>
              </a:ext>
            </a:extLst>
          </p:cNvPr>
          <p:cNvSpPr txBox="1"/>
          <p:nvPr/>
        </p:nvSpPr>
        <p:spPr>
          <a:xfrm>
            <a:off x="367568" y="949030"/>
            <a:ext cx="7169726" cy="400110"/>
          </a:xfrm>
          <a:prstGeom prst="rect">
            <a:avLst/>
          </a:prstGeom>
          <a:noFill/>
        </p:spPr>
        <p:txBody>
          <a:bodyPr wrap="square">
            <a:spAutoFit/>
          </a:bodyPr>
          <a:lstStyle/>
          <a:p>
            <a:r>
              <a:rPr lang="en-GB" sz="2000" dirty="0">
                <a:solidFill>
                  <a:schemeClr val="tx2">
                    <a:lumMod val="50000"/>
                  </a:schemeClr>
                </a:solidFill>
                <a:latin typeface="+mn-lt"/>
              </a:rPr>
              <a:t>Canvas App</a:t>
            </a:r>
            <a:endParaRPr lang="LID4096" sz="2000" dirty="0"/>
          </a:p>
        </p:txBody>
      </p:sp>
    </p:spTree>
    <p:extLst>
      <p:ext uri="{BB962C8B-B14F-4D97-AF65-F5344CB8AC3E}">
        <p14:creationId xmlns:p14="http://schemas.microsoft.com/office/powerpoint/2010/main" val="6718361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Set App Permissions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Canvas App</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619998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Set App Permissions is a canvas app that an admin can use to discover apps by app name, environment, or owner name, and to change app permissions.</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Set a new app owner</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Add new viewers and editors</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Remove app permissions</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Change app permissions from editors to viewers or viewers to editors</a:t>
            </a:r>
            <a:endParaRPr kumimoji="0" lang="en-US" sz="1800" b="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22" name="Picture 21">
            <a:extLst>
              <a:ext uri="{FF2B5EF4-FFF2-40B4-BE49-F238E27FC236}">
                <a16:creationId xmlns:a16="http://schemas.microsoft.com/office/drawing/2014/main" id="{33F28BB5-FD12-4D80-B1E0-053CD0E04F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3060" y="1999593"/>
            <a:ext cx="6124354" cy="3656928"/>
          </a:xfrm>
          <a:prstGeom prst="rect">
            <a:avLst/>
          </a:prstGeom>
        </p:spPr>
      </p:pic>
    </p:spTree>
    <p:extLst>
      <p:ext uri="{BB962C8B-B14F-4D97-AF65-F5344CB8AC3E}">
        <p14:creationId xmlns:p14="http://schemas.microsoft.com/office/powerpoint/2010/main" val="38939911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Set Flow Permissions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Canvas App</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619998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Similar to Set App Permissions, Set Flow Permissions is a canvas app that admins can use to discover flows by flow name, environment, or owner name.</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Use this app to:</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Add new viewers and editors</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Remove flow permissions</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Note that the primary owner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CreatedBy</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of a flow can't be changed</a:t>
            </a:r>
            <a:endParaRPr kumimoji="0" lang="en-US" sz="1800" b="0" i="0" u="none" strike="noStrike" kern="1200" cap="none" spc="-49" normalizeH="0" baseline="0" noProof="0" dirty="0">
              <a:ln>
                <a:noFill/>
              </a:ln>
              <a:solidFill>
                <a:srgbClr val="3C3C41"/>
              </a:solidFill>
              <a:effectLst/>
              <a:uLnTx/>
              <a:uFillTx/>
              <a:latin typeface="Segoe UI"/>
              <a:ea typeface="+mn-ea"/>
              <a:cs typeface="Segoe UI"/>
            </a:endParaRPr>
          </a:p>
        </p:txBody>
      </p:sp>
      <p:pic>
        <p:nvPicPr>
          <p:cNvPr id="9" name="Picture 8">
            <a:extLst>
              <a:ext uri="{FF2B5EF4-FFF2-40B4-BE49-F238E27FC236}">
                <a16:creationId xmlns:a16="http://schemas.microsoft.com/office/drawing/2014/main" id="{5873BB1C-0486-43B1-9B45-FE89319D40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4567" y="1994326"/>
            <a:ext cx="6166986" cy="3630297"/>
          </a:xfrm>
          <a:prstGeom prst="rect">
            <a:avLst/>
          </a:prstGeom>
        </p:spPr>
      </p:pic>
    </p:spTree>
    <p:extLst>
      <p:ext uri="{BB962C8B-B14F-4D97-AF65-F5344CB8AC3E}">
        <p14:creationId xmlns:p14="http://schemas.microsoft.com/office/powerpoint/2010/main" val="2339948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dirty="0"/>
              <a:t>App Catalog</a:t>
            </a:r>
          </a:p>
        </p:txBody>
      </p:sp>
      <p:sp>
        <p:nvSpPr>
          <p:cNvPr id="13" name="Diamond 12">
            <a:extLst>
              <a:ext uri="{FF2B5EF4-FFF2-40B4-BE49-F238E27FC236}">
                <a16:creationId xmlns:a16="http://schemas.microsoft.com/office/drawing/2014/main" id="{3F05161E-96E1-42C6-B0C7-FB638648DCA7}"/>
              </a:ext>
            </a:extLst>
          </p:cNvPr>
          <p:cNvSpPr/>
          <p:nvPr/>
        </p:nvSpPr>
        <p:spPr bwMode="auto">
          <a:xfrm>
            <a:off x="7844561" y="-586211"/>
            <a:ext cx="3631958" cy="3631958"/>
          </a:xfrm>
          <a:prstGeom prst="diamond">
            <a:avLst/>
          </a:pr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5" name="Diamond 14">
            <a:extLst>
              <a:ext uri="{FF2B5EF4-FFF2-40B4-BE49-F238E27FC236}">
                <a16:creationId xmlns:a16="http://schemas.microsoft.com/office/drawing/2014/main" id="{B5E8CC89-886B-4CEF-A51C-7756E598F7E1}"/>
              </a:ext>
            </a:extLst>
          </p:cNvPr>
          <p:cNvSpPr/>
          <p:nvPr/>
        </p:nvSpPr>
        <p:spPr bwMode="auto">
          <a:xfrm>
            <a:off x="11019484" y="213258"/>
            <a:ext cx="1957909" cy="1957909"/>
          </a:xfrm>
          <a:prstGeom prst="diamond">
            <a:avLst/>
          </a:pr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6" name="Freeform: Shape 15">
            <a:extLst>
              <a:ext uri="{FF2B5EF4-FFF2-40B4-BE49-F238E27FC236}">
                <a16:creationId xmlns:a16="http://schemas.microsoft.com/office/drawing/2014/main" id="{29714CB6-FBFE-4DB5-A14E-E271B7300168}"/>
              </a:ext>
            </a:extLst>
          </p:cNvPr>
          <p:cNvSpPr/>
          <p:nvPr/>
        </p:nvSpPr>
        <p:spPr bwMode="auto">
          <a:xfrm>
            <a:off x="6118226" y="230443"/>
            <a:ext cx="6073776" cy="6627559"/>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29" descr="A close up of a screen&#10;&#10;Description automatically generated">
            <a:extLst>
              <a:ext uri="{FF2B5EF4-FFF2-40B4-BE49-F238E27FC236}">
                <a16:creationId xmlns:a16="http://schemas.microsoft.com/office/drawing/2014/main" id="{2638B4F4-46F3-470C-BCF5-CE177B93919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46197" y="1687458"/>
            <a:ext cx="6371651" cy="3957139"/>
          </a:xfrm>
          <a:prstGeom prst="rect">
            <a:avLst/>
          </a:prstGeom>
          <a:effectLst>
            <a:outerShdw blurRad="241300" dist="165100" dir="5400000" sx="96000" sy="96000" algn="t" rotWithShape="0">
              <a:prstClr val="black">
                <a:alpha val="46000"/>
              </a:prstClr>
            </a:outerShdw>
          </a:effectLst>
        </p:spPr>
      </p:pic>
      <p:sp>
        <p:nvSpPr>
          <p:cNvPr id="9" name="phone_6" title="Icon of a cellphone with a checkmark on the lower right corner">
            <a:extLst>
              <a:ext uri="{FF2B5EF4-FFF2-40B4-BE49-F238E27FC236}">
                <a16:creationId xmlns:a16="http://schemas.microsoft.com/office/drawing/2014/main" id="{5745B3BD-0FA2-4D6F-B230-2C560B294CF0}"/>
              </a:ext>
            </a:extLst>
          </p:cNvPr>
          <p:cNvSpPr>
            <a:spLocks noChangeAspect="1" noEditPoints="1"/>
          </p:cNvSpPr>
          <p:nvPr/>
        </p:nvSpPr>
        <p:spPr bwMode="auto">
          <a:xfrm>
            <a:off x="712082" y="3119637"/>
            <a:ext cx="171120" cy="214984"/>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3" name="Graphic 3">
            <a:extLst>
              <a:ext uri="{FF2B5EF4-FFF2-40B4-BE49-F238E27FC236}">
                <a16:creationId xmlns:a16="http://schemas.microsoft.com/office/drawing/2014/main" id="{8CF10119-FBBB-403D-84F0-1A982DC86634}"/>
              </a:ext>
            </a:extLst>
          </p:cNvPr>
          <p:cNvGrpSpPr/>
          <p:nvPr/>
        </p:nvGrpSpPr>
        <p:grpSpPr>
          <a:xfrm>
            <a:off x="691950" y="3976820"/>
            <a:ext cx="167100" cy="190750"/>
            <a:chOff x="737374" y="1981326"/>
            <a:chExt cx="379571" cy="433292"/>
          </a:xfrm>
          <a:noFill/>
        </p:grpSpPr>
        <p:sp>
          <p:nvSpPr>
            <p:cNvPr id="44" name="Freeform: Shape 43">
              <a:extLst>
                <a:ext uri="{FF2B5EF4-FFF2-40B4-BE49-F238E27FC236}">
                  <a16:creationId xmlns:a16="http://schemas.microsoft.com/office/drawing/2014/main" id="{E454C563-650B-4EBE-8040-82AA04BCC932}"/>
                </a:ext>
              </a:extLst>
            </p:cNvPr>
            <p:cNvSpPr/>
            <p:nvPr/>
          </p:nvSpPr>
          <p:spPr>
            <a:xfrm>
              <a:off x="737374" y="1981326"/>
              <a:ext cx="379571" cy="433292"/>
            </a:xfrm>
            <a:custGeom>
              <a:avLst/>
              <a:gdLst>
                <a:gd name="connsiteX0" fmla="*/ 0 w 379571"/>
                <a:gd name="connsiteY0" fmla="*/ 0 h 433292"/>
                <a:gd name="connsiteX1" fmla="*/ 379571 w 379571"/>
                <a:gd name="connsiteY1" fmla="*/ 0 h 433292"/>
                <a:gd name="connsiteX2" fmla="*/ 379571 w 379571"/>
                <a:gd name="connsiteY2" fmla="*/ 433292 h 433292"/>
                <a:gd name="connsiteX3" fmla="*/ 0 w 379571"/>
                <a:gd name="connsiteY3" fmla="*/ 433292 h 433292"/>
              </a:gdLst>
              <a:ahLst/>
              <a:cxnLst>
                <a:cxn ang="0">
                  <a:pos x="connsiteX0" y="connsiteY0"/>
                </a:cxn>
                <a:cxn ang="0">
                  <a:pos x="connsiteX1" y="connsiteY1"/>
                </a:cxn>
                <a:cxn ang="0">
                  <a:pos x="connsiteX2" y="connsiteY2"/>
                </a:cxn>
                <a:cxn ang="0">
                  <a:pos x="connsiteX3" y="connsiteY3"/>
                </a:cxn>
              </a:cxnLst>
              <a:rect l="l" t="t" r="r" b="b"/>
              <a:pathLst>
                <a:path w="379571" h="433292">
                  <a:moveTo>
                    <a:pt x="0" y="0"/>
                  </a:moveTo>
                  <a:lnTo>
                    <a:pt x="379571" y="0"/>
                  </a:lnTo>
                  <a:lnTo>
                    <a:pt x="379571" y="433292"/>
                  </a:lnTo>
                  <a:lnTo>
                    <a:pt x="0" y="433292"/>
                  </a:lnTo>
                  <a:close/>
                </a:path>
              </a:pathLst>
            </a:custGeom>
            <a:noFill/>
            <a:ln w="12700"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412A7FB5-47E8-4E9F-92D1-4436767488EA}"/>
                </a:ext>
              </a:extLst>
            </p:cNvPr>
            <p:cNvSpPr/>
            <p:nvPr/>
          </p:nvSpPr>
          <p:spPr>
            <a:xfrm>
              <a:off x="783285" y="2040095"/>
              <a:ext cx="287750" cy="312419"/>
            </a:xfrm>
            <a:custGeom>
              <a:avLst/>
              <a:gdLst>
                <a:gd name="connsiteX0" fmla="*/ 0 w 287750"/>
                <a:gd name="connsiteY0" fmla="*/ 0 h 312419"/>
                <a:gd name="connsiteX1" fmla="*/ 287750 w 287750"/>
                <a:gd name="connsiteY1" fmla="*/ 0 h 312419"/>
                <a:gd name="connsiteX2" fmla="*/ 0 w 287750"/>
                <a:gd name="connsiteY2" fmla="*/ 50673 h 312419"/>
                <a:gd name="connsiteX3" fmla="*/ 287750 w 287750"/>
                <a:gd name="connsiteY3" fmla="*/ 50673 h 312419"/>
                <a:gd name="connsiteX4" fmla="*/ 0 w 287750"/>
                <a:gd name="connsiteY4" fmla="*/ 101251 h 312419"/>
                <a:gd name="connsiteX5" fmla="*/ 287750 w 287750"/>
                <a:gd name="connsiteY5" fmla="*/ 101251 h 312419"/>
                <a:gd name="connsiteX6" fmla="*/ 0 w 287750"/>
                <a:gd name="connsiteY6" fmla="*/ 211169 h 312419"/>
                <a:gd name="connsiteX7" fmla="*/ 145161 w 287750"/>
                <a:gd name="connsiteY7" fmla="*/ 211169 h 312419"/>
                <a:gd name="connsiteX8" fmla="*/ 0 w 287750"/>
                <a:gd name="connsiteY8" fmla="*/ 261747 h 312419"/>
                <a:gd name="connsiteX9" fmla="*/ 145161 w 287750"/>
                <a:gd name="connsiteY9" fmla="*/ 261747 h 312419"/>
                <a:gd name="connsiteX10" fmla="*/ 0 w 287750"/>
                <a:gd name="connsiteY10" fmla="*/ 312420 h 312419"/>
                <a:gd name="connsiteX11" fmla="*/ 145161 w 287750"/>
                <a:gd name="connsiteY11" fmla="*/ 312420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50" h="312419">
                  <a:moveTo>
                    <a:pt x="0" y="0"/>
                  </a:moveTo>
                  <a:lnTo>
                    <a:pt x="287750" y="0"/>
                  </a:lnTo>
                  <a:moveTo>
                    <a:pt x="0" y="50673"/>
                  </a:moveTo>
                  <a:lnTo>
                    <a:pt x="287750" y="50673"/>
                  </a:lnTo>
                  <a:moveTo>
                    <a:pt x="0" y="101251"/>
                  </a:moveTo>
                  <a:lnTo>
                    <a:pt x="287750" y="101251"/>
                  </a:lnTo>
                  <a:moveTo>
                    <a:pt x="0" y="211169"/>
                  </a:moveTo>
                  <a:lnTo>
                    <a:pt x="145161" y="211169"/>
                  </a:lnTo>
                  <a:moveTo>
                    <a:pt x="0" y="261747"/>
                  </a:moveTo>
                  <a:lnTo>
                    <a:pt x="145161" y="261747"/>
                  </a:lnTo>
                  <a:moveTo>
                    <a:pt x="0" y="312420"/>
                  </a:moveTo>
                  <a:lnTo>
                    <a:pt x="145161" y="312420"/>
                  </a:lnTo>
                </a:path>
              </a:pathLst>
            </a:custGeom>
            <a:noFill/>
            <a:ln w="12700"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A2ECF27-571C-433E-BF46-142277D00C3D}"/>
                </a:ext>
              </a:extLst>
            </p:cNvPr>
            <p:cNvSpPr/>
            <p:nvPr/>
          </p:nvSpPr>
          <p:spPr>
            <a:xfrm>
              <a:off x="971975" y="2252694"/>
              <a:ext cx="97536" cy="101060"/>
            </a:xfrm>
            <a:custGeom>
              <a:avLst/>
              <a:gdLst>
                <a:gd name="connsiteX0" fmla="*/ 0 w 97536"/>
                <a:gd name="connsiteY0" fmla="*/ 0 h 101060"/>
                <a:gd name="connsiteX1" fmla="*/ 97536 w 97536"/>
                <a:gd name="connsiteY1" fmla="*/ 0 h 101060"/>
                <a:gd name="connsiteX2" fmla="*/ 97536 w 97536"/>
                <a:gd name="connsiteY2" fmla="*/ 101060 h 101060"/>
                <a:gd name="connsiteX3" fmla="*/ 0 w 97536"/>
                <a:gd name="connsiteY3" fmla="*/ 101060 h 101060"/>
              </a:gdLst>
              <a:ahLst/>
              <a:cxnLst>
                <a:cxn ang="0">
                  <a:pos x="connsiteX0" y="connsiteY0"/>
                </a:cxn>
                <a:cxn ang="0">
                  <a:pos x="connsiteX1" y="connsiteY1"/>
                </a:cxn>
                <a:cxn ang="0">
                  <a:pos x="connsiteX2" y="connsiteY2"/>
                </a:cxn>
                <a:cxn ang="0">
                  <a:pos x="connsiteX3" y="connsiteY3"/>
                </a:cxn>
              </a:cxnLst>
              <a:rect l="l" t="t" r="r" b="b"/>
              <a:pathLst>
                <a:path w="97536" h="101060">
                  <a:moveTo>
                    <a:pt x="0" y="0"/>
                  </a:moveTo>
                  <a:lnTo>
                    <a:pt x="97536" y="0"/>
                  </a:lnTo>
                  <a:lnTo>
                    <a:pt x="97536" y="101060"/>
                  </a:lnTo>
                  <a:lnTo>
                    <a:pt x="0" y="101060"/>
                  </a:lnTo>
                  <a:close/>
                </a:path>
              </a:pathLst>
            </a:custGeom>
            <a:noFill/>
            <a:ln w="12700" cap="flat">
              <a:solidFill>
                <a:schemeClr val="bg1"/>
              </a:solidFill>
              <a:prstDash val="solid"/>
              <a:miter/>
            </a:ln>
          </p:spPr>
          <p:txBody>
            <a:bodyPr rtlCol="0" anchor="ctr"/>
            <a:lstStyle/>
            <a:p>
              <a:endParaRPr lang="en-IN"/>
            </a:p>
          </p:txBody>
        </p:sp>
      </p:grpSp>
      <p:sp>
        <p:nvSpPr>
          <p:cNvPr id="3" name="Text Placeholder 2">
            <a:extLst>
              <a:ext uri="{FF2B5EF4-FFF2-40B4-BE49-F238E27FC236}">
                <a16:creationId xmlns:a16="http://schemas.microsoft.com/office/drawing/2014/main" id="{2854608E-8D8D-4CD1-822F-19AF6D50CC1B}"/>
              </a:ext>
            </a:extLst>
          </p:cNvPr>
          <p:cNvSpPr txBox="1">
            <a:spLocks/>
          </p:cNvSpPr>
          <p:nvPr/>
        </p:nvSpPr>
        <p:spPr>
          <a:xfrm>
            <a:off x="661102" y="1687458"/>
            <a:ext cx="5225550" cy="341632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02" fontAlgn="base">
              <a:spcBef>
                <a:spcPts val="1200"/>
              </a:spcBef>
              <a:spcAft>
                <a:spcPts val="600"/>
              </a:spcAft>
              <a:defRPr/>
            </a:pPr>
            <a:r>
              <a:rPr lang="en-US" sz="2000" spc="0" dirty="0">
                <a:latin typeface="+mn-lt"/>
                <a:cs typeface="Segoe UI Light" panose="020B0502040204020203" pitchFamily="34" charset="0"/>
              </a:rPr>
              <a:t>Helps give visibility to certain apps in the organization</a:t>
            </a:r>
          </a:p>
          <a:p>
            <a:pPr defTabSz="914102" fontAlgn="base">
              <a:spcBef>
                <a:spcPts val="1200"/>
              </a:spcBef>
              <a:spcAft>
                <a:spcPts val="600"/>
              </a:spcAft>
              <a:defRPr/>
            </a:pPr>
            <a:r>
              <a:rPr lang="en-US" sz="2000" spc="0" dirty="0">
                <a:latin typeface="+mn-lt"/>
                <a:cs typeface="Segoe UI Light" panose="020B0502040204020203" pitchFamily="34" charset="0"/>
              </a:rPr>
              <a:t>Admins can choose which apps to highlight in the app catalog </a:t>
            </a:r>
            <a:r>
              <a:rPr lang="en-US" sz="2000" u="sng" spc="0" dirty="0">
                <a:latin typeface="+mn-lt"/>
                <a:cs typeface="Segoe UI Light" panose="020B0502040204020203" pitchFamily="34" charset="0"/>
              </a:rPr>
              <a:t>if the app meets admin requirements</a:t>
            </a:r>
            <a:r>
              <a:rPr lang="en-US" sz="2000" spc="0" dirty="0">
                <a:latin typeface="+mn-lt"/>
                <a:cs typeface="Segoe UI Light" panose="020B0502040204020203" pitchFamily="34" charset="0"/>
              </a:rPr>
              <a:t> and is meant to be shared broadly</a:t>
            </a:r>
          </a:p>
          <a:p>
            <a:pPr defTabSz="914102" fontAlgn="base">
              <a:spcBef>
                <a:spcPts val="1200"/>
              </a:spcBef>
              <a:spcAft>
                <a:spcPts val="600"/>
              </a:spcAft>
              <a:defRPr/>
            </a:pPr>
            <a:r>
              <a:rPr lang="en-US" sz="2000" spc="0" dirty="0">
                <a:latin typeface="+mn-lt"/>
                <a:cs typeface="Segoe UI Light" panose="020B0502040204020203" pitchFamily="34" charset="0"/>
              </a:rPr>
              <a:t>To publish an app to the app catalog, follow the app auditing process in the Power Platform Admin View app</a:t>
            </a:r>
          </a:p>
        </p:txBody>
      </p:sp>
      <p:pic>
        <p:nvPicPr>
          <p:cNvPr id="7" name="Picture 6">
            <a:extLst>
              <a:ext uri="{FF2B5EF4-FFF2-40B4-BE49-F238E27FC236}">
                <a16:creationId xmlns:a16="http://schemas.microsoft.com/office/drawing/2014/main" id="{F5E019D7-978E-4CF9-B5E3-E8BB9342A1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2719" y="2006243"/>
            <a:ext cx="5801564" cy="3289525"/>
          </a:xfrm>
          <a:prstGeom prst="rect">
            <a:avLst/>
          </a:prstGeom>
        </p:spPr>
      </p:pic>
      <p:sp>
        <p:nvSpPr>
          <p:cNvPr id="8" name="TextBox 7">
            <a:extLst>
              <a:ext uri="{FF2B5EF4-FFF2-40B4-BE49-F238E27FC236}">
                <a16:creationId xmlns:a16="http://schemas.microsoft.com/office/drawing/2014/main" id="{A4387D4F-900F-4D97-AD39-FE78B6FA13A5}"/>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Canvas App</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621152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Diamond 36">
            <a:extLst>
              <a:ext uri="{FF2B5EF4-FFF2-40B4-BE49-F238E27FC236}">
                <a16:creationId xmlns:a16="http://schemas.microsoft.com/office/drawing/2014/main" id="{425F62B1-884B-459C-8ABA-E86D3AF1FDA9}"/>
              </a:ext>
            </a:extLst>
          </p:cNvPr>
          <p:cNvSpPr/>
          <p:nvPr/>
        </p:nvSpPr>
        <p:spPr bwMode="auto">
          <a:xfrm>
            <a:off x="7844561" y="-586211"/>
            <a:ext cx="3631958" cy="3631958"/>
          </a:xfrm>
          <a:prstGeom prst="diamond">
            <a:avLst/>
          </a:pr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39" name="Diamond 38">
            <a:extLst>
              <a:ext uri="{FF2B5EF4-FFF2-40B4-BE49-F238E27FC236}">
                <a16:creationId xmlns:a16="http://schemas.microsoft.com/office/drawing/2014/main" id="{8EA365E8-538E-4D79-B63B-C6885D7C4ECF}"/>
              </a:ext>
            </a:extLst>
          </p:cNvPr>
          <p:cNvSpPr/>
          <p:nvPr/>
        </p:nvSpPr>
        <p:spPr bwMode="auto">
          <a:xfrm>
            <a:off x="11019484" y="213258"/>
            <a:ext cx="1957909" cy="1957909"/>
          </a:xfrm>
          <a:prstGeom prst="diamond">
            <a:avLst/>
          </a:pr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35" name="Freeform: Shape 34">
            <a:extLst>
              <a:ext uri="{FF2B5EF4-FFF2-40B4-BE49-F238E27FC236}">
                <a16:creationId xmlns:a16="http://schemas.microsoft.com/office/drawing/2014/main" id="{85DE5137-AE39-4963-BE46-5A02A8DA6D7D}"/>
              </a:ext>
            </a:extLst>
          </p:cNvPr>
          <p:cNvSpPr/>
          <p:nvPr/>
        </p:nvSpPr>
        <p:spPr bwMode="auto">
          <a:xfrm>
            <a:off x="6118226" y="230443"/>
            <a:ext cx="6073776" cy="6627559"/>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9" descr="A close up of a screen&#10;&#10;Description automatically generated">
            <a:extLst>
              <a:ext uri="{FF2B5EF4-FFF2-40B4-BE49-F238E27FC236}">
                <a16:creationId xmlns:a16="http://schemas.microsoft.com/office/drawing/2014/main" id="{69F01D2C-3E3A-453E-B9D0-6507F9370B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98433" y="1671093"/>
            <a:ext cx="5815003" cy="3957139"/>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1AE4515F-6354-416F-8D6C-116FA178301A}"/>
              </a:ext>
            </a:extLst>
          </p:cNvPr>
          <p:cNvSpPr>
            <a:spLocks noGrp="1"/>
          </p:cNvSpPr>
          <p:nvPr>
            <p:ph type="title"/>
          </p:nvPr>
        </p:nvSpPr>
        <p:spPr>
          <a:xfrm>
            <a:off x="463615" y="475648"/>
            <a:ext cx="11306469" cy="397545"/>
          </a:xfrm>
        </p:spPr>
        <p:txBody>
          <a:bodyPr/>
          <a:lstStyle/>
          <a:p>
            <a:r>
              <a:rPr lang="en-US" dirty="0"/>
              <a:t>Welcome Email</a:t>
            </a:r>
          </a:p>
        </p:txBody>
      </p:sp>
      <p:sp>
        <p:nvSpPr>
          <p:cNvPr id="28" name="Text Placeholder 2">
            <a:extLst>
              <a:ext uri="{FF2B5EF4-FFF2-40B4-BE49-F238E27FC236}">
                <a16:creationId xmlns:a16="http://schemas.microsoft.com/office/drawing/2014/main" id="{97BF9012-0303-4100-A3B5-D7D72E23E45C}"/>
              </a:ext>
            </a:extLst>
          </p:cNvPr>
          <p:cNvSpPr txBox="1">
            <a:spLocks/>
          </p:cNvSpPr>
          <p:nvPr/>
        </p:nvSpPr>
        <p:spPr>
          <a:xfrm>
            <a:off x="661102" y="1687458"/>
            <a:ext cx="4081379" cy="2492990"/>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02" fontAlgn="base">
              <a:spcBef>
                <a:spcPts val="1200"/>
              </a:spcBef>
              <a:spcAft>
                <a:spcPts val="600"/>
              </a:spcAft>
              <a:defRPr/>
            </a:pPr>
            <a:r>
              <a:rPr lang="en-US" sz="2000" spc="0" dirty="0">
                <a:latin typeface="+mn-lt"/>
                <a:cs typeface="Segoe UI Light" panose="020B0502040204020203" pitchFamily="34" charset="0"/>
              </a:rPr>
              <a:t>Sends an email to makers who create an app, flow or connector for the first time</a:t>
            </a:r>
          </a:p>
          <a:p>
            <a:pPr defTabSz="914102" fontAlgn="base">
              <a:spcBef>
                <a:spcPts val="1200"/>
              </a:spcBef>
              <a:spcAft>
                <a:spcPts val="600"/>
              </a:spcAft>
              <a:defRPr/>
            </a:pPr>
            <a:endParaRPr lang="en-US" sz="2000" spc="0" dirty="0">
              <a:latin typeface="+mn-lt"/>
              <a:cs typeface="Segoe UI Light" panose="020B0502040204020203" pitchFamily="34" charset="0"/>
            </a:endParaRPr>
          </a:p>
          <a:p>
            <a:pPr defTabSz="914102" fontAlgn="base">
              <a:spcBef>
                <a:spcPts val="1200"/>
              </a:spcBef>
              <a:spcAft>
                <a:spcPts val="600"/>
              </a:spcAft>
              <a:defRPr/>
            </a:pPr>
            <a:r>
              <a:rPr lang="en-US" sz="2000" spc="0" dirty="0">
                <a:latin typeface="+mn-lt"/>
                <a:cs typeface="Segoe UI Light" panose="020B0502040204020203" pitchFamily="34" charset="0"/>
              </a:rPr>
              <a:t>Adds new makers to an Office 365 Security Group</a:t>
            </a:r>
          </a:p>
        </p:txBody>
      </p:sp>
      <p:sp>
        <p:nvSpPr>
          <p:cNvPr id="46" name="Shield_EA18" title="Icon of a shield">
            <a:extLst>
              <a:ext uri="{FF2B5EF4-FFF2-40B4-BE49-F238E27FC236}">
                <a16:creationId xmlns:a16="http://schemas.microsoft.com/office/drawing/2014/main" id="{77CDF78B-9D4F-413C-9D72-DF3B309E9709}"/>
              </a:ext>
            </a:extLst>
          </p:cNvPr>
          <p:cNvSpPr>
            <a:spLocks noChangeAspect="1"/>
          </p:cNvSpPr>
          <p:nvPr/>
        </p:nvSpPr>
        <p:spPr bwMode="auto">
          <a:xfrm>
            <a:off x="684225" y="2773901"/>
            <a:ext cx="182550" cy="19435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5" name="Picture 4">
            <a:extLst>
              <a:ext uri="{FF2B5EF4-FFF2-40B4-BE49-F238E27FC236}">
                <a16:creationId xmlns:a16="http://schemas.microsoft.com/office/drawing/2014/main" id="{1038793E-8B89-4E3A-BAD8-CF016F08B6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0435" y="1974129"/>
            <a:ext cx="5279835" cy="3351064"/>
          </a:xfrm>
          <a:prstGeom prst="rect">
            <a:avLst/>
          </a:prstGeom>
        </p:spPr>
      </p:pic>
    </p:spTree>
    <p:extLst>
      <p:ext uri="{BB962C8B-B14F-4D97-AF65-F5344CB8AC3E}">
        <p14:creationId xmlns:p14="http://schemas.microsoft.com/office/powerpoint/2010/main" val="19936371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5" y="3209140"/>
            <a:ext cx="7470525" cy="683264"/>
          </a:xfrm>
        </p:spPr>
        <p:txBody>
          <a:bodyPr/>
          <a:lstStyle/>
          <a:p>
            <a:pPr defTabSz="914192">
              <a:lnSpc>
                <a:spcPct val="90000"/>
              </a:lnSpc>
            </a:pPr>
            <a:r>
              <a:rPr lang="en-US" sz="3600" dirty="0">
                <a:solidFill>
                  <a:schemeClr val="tx1"/>
                </a:solidFill>
              </a:rPr>
              <a:t>Audit Log Component</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30571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Fetching Power Apps and Flow events from Office 365 Audit Log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690962"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Audit Log</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4" y="1577966"/>
            <a:ext cx="5640005"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Connect to your Office 365 Audit Log (Security and Compliance Center) via a Custom Connector to record following audit events</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Launch App</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Delete App</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Delete Flow</a:t>
            </a:r>
          </a:p>
          <a:p>
            <a:pPr marL="342900" marR="0" lvl="0" indent="-342900" algn="l" defTabSz="91419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PowerAppPermissionEdited</a:t>
            </a: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9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Using this solution will give you unique user and session data to enable you to identify highly used as well as unused resources</a:t>
            </a:r>
          </a:p>
        </p:txBody>
      </p:sp>
      <p:pic>
        <p:nvPicPr>
          <p:cNvPr id="15" name="Picture 14">
            <a:extLst>
              <a:ext uri="{FF2B5EF4-FFF2-40B4-BE49-F238E27FC236}">
                <a16:creationId xmlns:a16="http://schemas.microsoft.com/office/drawing/2014/main" id="{EB5FC83D-794D-4B33-8578-526F742926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70535" y="2007625"/>
            <a:ext cx="6133559" cy="3603466"/>
          </a:xfrm>
          <a:prstGeom prst="rect">
            <a:avLst/>
          </a:prstGeom>
        </p:spPr>
      </p:pic>
    </p:spTree>
    <p:extLst>
      <p:ext uri="{BB962C8B-B14F-4D97-AF65-F5344CB8AC3E}">
        <p14:creationId xmlns:p14="http://schemas.microsoft.com/office/powerpoint/2010/main" val="28013980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A7BA-202B-46DF-966E-9EDB9E2C3AE4}"/>
              </a:ext>
            </a:extLst>
          </p:cNvPr>
          <p:cNvSpPr>
            <a:spLocks noGrp="1"/>
          </p:cNvSpPr>
          <p:nvPr>
            <p:ph type="title"/>
          </p:nvPr>
        </p:nvSpPr>
        <p:spPr/>
        <p:txBody>
          <a:bodyPr/>
          <a:lstStyle/>
          <a:p>
            <a:r>
              <a:rPr lang="en-GB"/>
              <a:t>Operating models</a:t>
            </a:r>
          </a:p>
        </p:txBody>
      </p:sp>
      <p:sp>
        <p:nvSpPr>
          <p:cNvPr id="3" name="Rectangle 2">
            <a:extLst>
              <a:ext uri="{FF2B5EF4-FFF2-40B4-BE49-F238E27FC236}">
                <a16:creationId xmlns:a16="http://schemas.microsoft.com/office/drawing/2014/main" id="{58A4062C-DE23-4051-90DC-68DC2C13B88F}"/>
              </a:ext>
            </a:extLst>
          </p:cNvPr>
          <p:cNvSpPr/>
          <p:nvPr/>
        </p:nvSpPr>
        <p:spPr bwMode="auto">
          <a:xfrm>
            <a:off x="5842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Centralised</a:t>
            </a:r>
          </a:p>
        </p:txBody>
      </p:sp>
      <p:sp>
        <p:nvSpPr>
          <p:cNvPr id="5" name="Rectangle 4">
            <a:extLst>
              <a:ext uri="{FF2B5EF4-FFF2-40B4-BE49-F238E27FC236}">
                <a16:creationId xmlns:a16="http://schemas.microsoft.com/office/drawing/2014/main" id="{E26880C8-CD91-42DE-B738-8CDECB15C47C}"/>
              </a:ext>
            </a:extLst>
          </p:cNvPr>
          <p:cNvSpPr/>
          <p:nvPr/>
        </p:nvSpPr>
        <p:spPr bwMode="auto">
          <a:xfrm>
            <a:off x="43561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Hybrid / Matrix</a:t>
            </a:r>
          </a:p>
        </p:txBody>
      </p:sp>
      <p:sp>
        <p:nvSpPr>
          <p:cNvPr id="7" name="Rectangle 6">
            <a:extLst>
              <a:ext uri="{FF2B5EF4-FFF2-40B4-BE49-F238E27FC236}">
                <a16:creationId xmlns:a16="http://schemas.microsoft.com/office/drawing/2014/main" id="{1B7B110B-2C34-42AC-91E8-80FBC2417D03}"/>
              </a:ext>
            </a:extLst>
          </p:cNvPr>
          <p:cNvSpPr/>
          <p:nvPr/>
        </p:nvSpPr>
        <p:spPr bwMode="auto">
          <a:xfrm>
            <a:off x="81280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Decentralised / Federated</a:t>
            </a:r>
          </a:p>
        </p:txBody>
      </p:sp>
      <p:sp>
        <p:nvSpPr>
          <p:cNvPr id="8" name="Rectangle 7">
            <a:extLst>
              <a:ext uri="{FF2B5EF4-FFF2-40B4-BE49-F238E27FC236}">
                <a16:creationId xmlns:a16="http://schemas.microsoft.com/office/drawing/2014/main" id="{97B0EA12-4C78-40C1-A330-357786F7B743}"/>
              </a:ext>
            </a:extLst>
          </p:cNvPr>
          <p:cNvSpPr/>
          <p:nvPr/>
        </p:nvSpPr>
        <p:spPr bwMode="auto">
          <a:xfrm>
            <a:off x="584200" y="2017712"/>
            <a:ext cx="3481388" cy="425132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algn="l" rtl="0" eaLnBrk="1" fontAlgn="t"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Controls the entire initiative.</a:t>
            </a:r>
          </a:p>
          <a:p>
            <a:pPr marL="0" algn="l" rtl="0" eaLnBrk="1" fontAlgn="t" latinLnBrk="0" hangingPunct="1">
              <a:spcBef>
                <a:spcPts val="0"/>
              </a:spcBef>
              <a:spcAft>
                <a:spcPts val="0"/>
              </a:spcAft>
            </a:pPr>
            <a:endParaRPr lang="en-US" sz="1400">
              <a:solidFill>
                <a:srgbClr val="000000"/>
              </a:solidFill>
              <a:ea typeface="Source Sans Pro" panose="020B0503030403020204" pitchFamily="34" charset="0"/>
            </a:endParaRPr>
          </a:p>
          <a:p>
            <a:pPr marL="0" marR="0" indent="0" algn="l" rtl="0" eaLnBrk="1" fontAlgn="auto"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All stakeholders connect and devise common strategy, process, standards and implementation methodology.</a:t>
            </a:r>
            <a:endParaRPr lang="en-GB" sz="1400" i="0" u="none" strike="noStrike">
              <a:effectLst/>
            </a:endParaRPr>
          </a:p>
          <a:p>
            <a:pPr marL="0" marR="0" indent="0" algn="l" rtl="0" eaLnBrk="1" fontAlgn="auto" latinLnBrk="0" hangingPunct="1">
              <a:spcBef>
                <a:spcPts val="0"/>
              </a:spcBef>
              <a:spcAft>
                <a:spcPts val="0"/>
              </a:spcAft>
            </a:pPr>
            <a:endParaRPr lang="en-US" sz="1400" i="0" u="none" strike="noStrike" kern="1200">
              <a:solidFill>
                <a:srgbClr val="000000"/>
              </a:solidFill>
              <a:effectLst/>
              <a:ea typeface="Source Sans Pro" panose="020B0503030403020204" pitchFamily="34" charset="0"/>
            </a:endParaRPr>
          </a:p>
          <a:p>
            <a:pPr marL="0" marR="0" indent="0" algn="l" rtl="0" eaLnBrk="1" fontAlgn="auto"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All solutions monitored centrally.</a:t>
            </a:r>
            <a:endParaRPr lang="en-GB" sz="1400" i="0" u="none" strike="noStrike">
              <a:effectLst/>
            </a:endParaRPr>
          </a:p>
          <a:p>
            <a:pPr marL="0" marR="0" indent="0" algn="l" rtl="0" eaLnBrk="1" fontAlgn="auto" latinLnBrk="0" hangingPunct="1">
              <a:spcBef>
                <a:spcPts val="0"/>
              </a:spcBef>
              <a:spcAft>
                <a:spcPts val="0"/>
              </a:spcAft>
            </a:pPr>
            <a:endParaRPr lang="en-US" sz="1400" i="0" u="none" strike="noStrike" kern="1200">
              <a:solidFill>
                <a:srgbClr val="000000"/>
              </a:solidFill>
              <a:effectLst/>
              <a:ea typeface="Source Sans Pro" panose="020B0503030403020204" pitchFamily="34" charset="0"/>
            </a:endParaRPr>
          </a:p>
          <a:p>
            <a:pPr marL="0" marR="0" indent="0" algn="l" rtl="0" eaLnBrk="1" fontAlgn="auto"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Re-usability high as common components is built, revised &amp; published regularly.</a:t>
            </a:r>
            <a:endParaRPr lang="en-GB" sz="1400" i="0" u="none" strike="noStrike">
              <a:effectLst/>
            </a:endParaRPr>
          </a:p>
          <a:p>
            <a:pPr marL="0" algn="l" rtl="0" eaLnBrk="1" fontAlgn="t" latinLnBrk="0" hangingPunct="1">
              <a:spcBef>
                <a:spcPts val="0"/>
              </a:spcBef>
              <a:spcAft>
                <a:spcPts val="0"/>
              </a:spcAft>
            </a:pPr>
            <a:endParaRPr lang="en-US" sz="1400" i="0" u="none" strike="noStrike" kern="1200">
              <a:solidFill>
                <a:srgbClr val="000000"/>
              </a:solidFill>
              <a:effectLst/>
              <a:ea typeface="Source Sans Pro" panose="020B0503030403020204" pitchFamily="34" charset="0"/>
            </a:endParaRPr>
          </a:p>
          <a:p>
            <a:pPr marL="0" algn="l" rtl="0" eaLnBrk="1" fontAlgn="t"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Efficiency High due to central management of deployment, reusable components.</a:t>
            </a:r>
          </a:p>
          <a:p>
            <a:pPr marL="0" algn="l" rtl="0" eaLnBrk="1" fontAlgn="t" latinLnBrk="0" hangingPunct="1">
              <a:spcBef>
                <a:spcPts val="0"/>
              </a:spcBef>
              <a:spcAft>
                <a:spcPts val="0"/>
              </a:spcAft>
            </a:pPr>
            <a:endParaRPr lang="en-GB" sz="1400" i="0" u="none" strike="noStrike">
              <a:effectLst/>
            </a:endParaRPr>
          </a:p>
          <a:p>
            <a:pPr marL="0" algn="l" rtl="0" eaLnBrk="1" fontAlgn="t" latinLnBrk="0" hangingPunct="1">
              <a:spcBef>
                <a:spcPts val="0"/>
              </a:spcBef>
              <a:spcAft>
                <a:spcPts val="0"/>
              </a:spcAft>
            </a:pPr>
            <a:r>
              <a:rPr lang="en-US" sz="1400" i="0" u="none" strike="noStrike" kern="1200">
                <a:solidFill>
                  <a:srgbClr val="000000"/>
                </a:solidFill>
                <a:effectLst/>
                <a:ea typeface="Source Sans Pro" panose="020B0503030403020204" pitchFamily="34" charset="0"/>
              </a:rPr>
              <a:t>Best suited for organizations running out of 1 or few locations.</a:t>
            </a:r>
            <a:endParaRPr lang="en-GB" sz="1400" i="0" u="none" strike="noStrike">
              <a:effectLst/>
            </a:endParaRPr>
          </a:p>
        </p:txBody>
      </p:sp>
      <p:sp>
        <p:nvSpPr>
          <p:cNvPr id="4" name="Rectangle 3">
            <a:extLst>
              <a:ext uri="{FF2B5EF4-FFF2-40B4-BE49-F238E27FC236}">
                <a16:creationId xmlns:a16="http://schemas.microsoft.com/office/drawing/2014/main" id="{8CC24E14-9E25-4EA9-9A33-5179A16373D5}"/>
              </a:ext>
            </a:extLst>
          </p:cNvPr>
          <p:cNvSpPr/>
          <p:nvPr/>
        </p:nvSpPr>
        <p:spPr bwMode="auto">
          <a:xfrm>
            <a:off x="4356100" y="2017711"/>
            <a:ext cx="3481388" cy="425132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Hub &amp; Spoke model.</a:t>
            </a: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Central COE with sub-CoE in different Geos or teams.</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Sub-COE follows high Level strategy as laid by Central COE, but drives &amp; monitors solutions locally.</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Re-usability medium to high, as they have visibility to resources from central team.</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Efficiency may not be as high as centralized model. But this model has better control for local requests.</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Best suited for Geographically distributed organizations.</a:t>
            </a:r>
            <a:endParaRPr lang="en-GB" sz="1400" i="0" u="none" strike="noStrike" dirty="0">
              <a:effectLst/>
            </a:endParaRPr>
          </a:p>
        </p:txBody>
      </p:sp>
      <p:sp>
        <p:nvSpPr>
          <p:cNvPr id="6" name="Rectangle 5">
            <a:extLst>
              <a:ext uri="{FF2B5EF4-FFF2-40B4-BE49-F238E27FC236}">
                <a16:creationId xmlns:a16="http://schemas.microsoft.com/office/drawing/2014/main" id="{DD9087B4-A966-458E-A171-DB0D8130F58B}"/>
              </a:ext>
            </a:extLst>
          </p:cNvPr>
          <p:cNvSpPr/>
          <p:nvPr/>
        </p:nvSpPr>
        <p:spPr bwMode="auto">
          <a:xfrm>
            <a:off x="8128000" y="2017713"/>
            <a:ext cx="3481388" cy="425132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COE teams distributed across organization.</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Individual teams build their own strategy and solutions as per their needs.</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Re-usability low as each team builds their own solutions.</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Efficiency low as various teams work in silos.</a:t>
            </a:r>
          </a:p>
          <a:p>
            <a:pPr marL="0" algn="l" rtl="0" eaLnBrk="1" fontAlgn="t" latinLnBrk="0" hangingPunct="1">
              <a:spcBef>
                <a:spcPts val="0"/>
              </a:spcBef>
              <a:spcAft>
                <a:spcPts val="0"/>
              </a:spcAft>
            </a:pPr>
            <a:endParaRPr lang="en-GB" sz="1400" i="0" u="none" strike="noStrike" dirty="0">
              <a:effectLst/>
            </a:endParaRPr>
          </a:p>
          <a:p>
            <a:pPr marL="0" algn="l" rtl="0" eaLnBrk="1" fontAlgn="t" latinLnBrk="0" hangingPunct="1">
              <a:spcBef>
                <a:spcPts val="0"/>
              </a:spcBef>
              <a:spcAft>
                <a:spcPts val="0"/>
              </a:spcAft>
            </a:pPr>
            <a:r>
              <a:rPr lang="en-US" sz="1400" i="0" u="none" strike="noStrike" kern="1200" dirty="0">
                <a:solidFill>
                  <a:srgbClr val="000000"/>
                </a:solidFill>
                <a:effectLst/>
                <a:ea typeface="Source Sans Pro" panose="020B0503030403020204" pitchFamily="34" charset="0"/>
              </a:rPr>
              <a:t>Best suited for organizations where various teams plan to start small or have very different priorities </a:t>
            </a:r>
            <a:endParaRPr lang="en-GB" sz="1400" i="0" u="none" strike="noStrike" dirty="0">
              <a:effectLst/>
            </a:endParaRPr>
          </a:p>
        </p:txBody>
      </p:sp>
    </p:spTree>
    <p:extLst>
      <p:ext uri="{BB962C8B-B14F-4D97-AF65-F5344CB8AC3E}">
        <p14:creationId xmlns:p14="http://schemas.microsoft.com/office/powerpoint/2010/main" val="8793323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Office 365 Management API</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334203"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Custom Connector</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5502212"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1200" cap="none" spc="-49" normalizeH="0" baseline="0" noProof="0" dirty="0">
                <a:ln>
                  <a:noFill/>
                </a:ln>
                <a:solidFill>
                  <a:srgbClr val="3C3C41"/>
                </a:solidFill>
                <a:effectLst/>
                <a:uLnTx/>
                <a:uFillTx/>
                <a:latin typeface="Segoe UI"/>
                <a:ea typeface="+mn-ea"/>
                <a:cs typeface="Segoe UI"/>
              </a:rPr>
              <a:t>Office 365 Management API </a:t>
            </a:r>
            <a:r>
              <a:rPr kumimoji="0" lang="en-US" sz="2000" i="0" u="none" strike="noStrike" kern="1200" cap="none" spc="-49" normalizeH="0" baseline="0" noProof="0" dirty="0">
                <a:ln>
                  <a:noFill/>
                </a:ln>
                <a:solidFill>
                  <a:srgbClr val="3C3C41"/>
                </a:solidFill>
                <a:effectLst/>
                <a:uLnTx/>
                <a:uFillTx/>
                <a:latin typeface="Segoe UI"/>
                <a:ea typeface="+mn-ea"/>
                <a:cs typeface="Segoe UI"/>
              </a:rPr>
              <a:t>is a custom connector created when Core Solution is imported</a:t>
            </a: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Connector uses OAuth (</a:t>
            </a:r>
            <a:r>
              <a:rPr kumimoji="0" lang="en-US" sz="2000" b="0" i="0" u="none" strike="noStrike" kern="1200" cap="none" spc="-49" normalizeH="0" baseline="0" noProof="0" dirty="0" err="1">
                <a:ln>
                  <a:noFill/>
                </a:ln>
                <a:solidFill>
                  <a:srgbClr val="3C3C41"/>
                </a:solidFill>
                <a:effectLst/>
                <a:uLnTx/>
                <a:uFillTx/>
                <a:latin typeface="Segoe UI"/>
                <a:ea typeface="+mn-ea"/>
                <a:cs typeface="Segoe UI"/>
              </a:rPr>
              <a:t>AzureAD</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 App Principal) to connect and access audit logs</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2000" dirty="0">
                <a:solidFill>
                  <a:srgbClr val="3C3C41"/>
                </a:solidFill>
                <a:latin typeface="Segoe UI"/>
                <a:cs typeface="Segoe UI"/>
              </a:rPr>
              <a:t>Remember to create AAD App Principal and configure custom connector before you import </a:t>
            </a:r>
            <a:r>
              <a:rPr kumimoji="0" lang="en-US" sz="2000" b="0" i="0" u="none" strike="noStrike" kern="1200" cap="none" spc="-49" normalizeH="0" baseline="0" noProof="0" dirty="0">
                <a:ln>
                  <a:noFill/>
                </a:ln>
                <a:solidFill>
                  <a:srgbClr val="3C3C41"/>
                </a:solidFill>
                <a:effectLst/>
                <a:uLnTx/>
                <a:uFillTx/>
                <a:latin typeface="Segoe UI"/>
                <a:ea typeface="+mn-ea"/>
                <a:cs typeface="Segoe UI"/>
              </a:rPr>
              <a:t>Audit Log solution. See details from </a:t>
            </a:r>
            <a:r>
              <a:rPr kumimoji="0" lang="en-US" sz="2000" b="0" i="0" u="none" strike="noStrike" kern="1200" cap="none" spc="-49" normalizeH="0" baseline="0" noProof="0" dirty="0">
                <a:ln>
                  <a:noFill/>
                </a:ln>
                <a:solidFill>
                  <a:srgbClr val="3C3C41"/>
                </a:solidFill>
                <a:effectLst/>
                <a:uLnTx/>
                <a:uFillTx/>
                <a:latin typeface="Segoe UI"/>
                <a:ea typeface="+mn-ea"/>
                <a:cs typeface="Segoe UI"/>
                <a:hlinkClick r:id="rId4"/>
              </a:rPr>
              <a:t>HERE</a:t>
            </a:r>
            <a:endParaRPr lang="en-US" sz="2000" dirty="0">
              <a:solidFill>
                <a:srgbClr val="3C3C41"/>
              </a:solidFill>
              <a:latin typeface="Segoe UI"/>
              <a:cs typeface="Segoe UI"/>
            </a:endParaRPr>
          </a:p>
        </p:txBody>
      </p:sp>
      <p:pic>
        <p:nvPicPr>
          <p:cNvPr id="16" name="Picture 15">
            <a:extLst>
              <a:ext uri="{FF2B5EF4-FFF2-40B4-BE49-F238E27FC236}">
                <a16:creationId xmlns:a16="http://schemas.microsoft.com/office/drawing/2014/main" id="{9527230A-D3FE-41C8-AB56-0FAB7F997B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1577" y="2003626"/>
            <a:ext cx="6124550" cy="3649029"/>
          </a:xfrm>
          <a:prstGeom prst="rect">
            <a:avLst/>
          </a:prstGeom>
        </p:spPr>
      </p:pic>
    </p:spTree>
    <p:extLst>
      <p:ext uri="{BB962C8B-B14F-4D97-AF65-F5344CB8AC3E}">
        <p14:creationId xmlns:p14="http://schemas.microsoft.com/office/powerpoint/2010/main" val="21567266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Admin | Sync Audit Logs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365378"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Flow</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559350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defRPr/>
            </a:pPr>
            <a:r>
              <a:rPr lang="en-US" sz="2000" dirty="0">
                <a:solidFill>
                  <a:srgbClr val="3C3C41"/>
                </a:solidFill>
                <a:latin typeface="Segoe UI"/>
                <a:cs typeface="Segoe UI"/>
              </a:rPr>
              <a:t>Queries all Audit Log events of specified time range and passes result sets to child flow which will filter and process the wanted Power Platform events</a:t>
            </a:r>
          </a:p>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By default, runs once per day and fetches events in 1-hour segments past 24 hours</a:t>
            </a:r>
          </a:p>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lang="en-US" sz="2000" dirty="0">
                <a:solidFill>
                  <a:srgbClr val="3C3C41"/>
                </a:solidFill>
                <a:latin typeface="Segoe UI"/>
                <a:cs typeface="Segoe UI"/>
              </a:rPr>
              <a:t>Default interval and time segments can be changed using environment variables </a:t>
            </a:r>
            <a:r>
              <a:rPr lang="en-US" sz="2000" u="sng" dirty="0">
                <a:solidFill>
                  <a:srgbClr val="3C3C41"/>
                </a:solidFill>
                <a:latin typeface="Segoe UI"/>
                <a:cs typeface="Segoe UI"/>
              </a:rPr>
              <a:t>listed in the next slide </a:t>
            </a:r>
          </a:p>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lang="en-US" sz="2000" dirty="0">
                <a:solidFill>
                  <a:srgbClr val="3C3C41"/>
                </a:solidFill>
                <a:latin typeface="Segoe UI"/>
                <a:cs typeface="Segoe UI"/>
              </a:rPr>
              <a:t>See details of setting up the Audit Log components from </a:t>
            </a:r>
            <a:r>
              <a:rPr lang="en-US" sz="2000" dirty="0">
                <a:solidFill>
                  <a:srgbClr val="3C3C41"/>
                </a:solidFill>
                <a:latin typeface="Segoe UI"/>
                <a:cs typeface="Segoe UI"/>
                <a:hlinkClick r:id="rId4"/>
              </a:rPr>
              <a:t>HERE</a:t>
            </a:r>
            <a:endParaRPr lang="en-US" sz="2000" dirty="0">
              <a:solidFill>
                <a:srgbClr val="3C3C41"/>
              </a:solidFill>
              <a:latin typeface="Segoe UI"/>
              <a:cs typeface="Segoe UI"/>
            </a:endParaRPr>
          </a:p>
        </p:txBody>
      </p:sp>
      <p:pic>
        <p:nvPicPr>
          <p:cNvPr id="21" name="Picture 20">
            <a:extLst>
              <a:ext uri="{FF2B5EF4-FFF2-40B4-BE49-F238E27FC236}">
                <a16:creationId xmlns:a16="http://schemas.microsoft.com/office/drawing/2014/main" id="{DCBD0A9B-7A86-4623-8E31-61943BFC47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53763" y="2015001"/>
            <a:ext cx="6132615" cy="3596089"/>
          </a:xfrm>
          <a:prstGeom prst="rect">
            <a:avLst/>
          </a:prstGeom>
        </p:spPr>
      </p:pic>
    </p:spTree>
    <p:extLst>
      <p:ext uri="{BB962C8B-B14F-4D97-AF65-F5344CB8AC3E}">
        <p14:creationId xmlns:p14="http://schemas.microsoft.com/office/powerpoint/2010/main" val="7030244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sz="2700" dirty="0">
                <a:cs typeface="Segoe UI"/>
              </a:rPr>
              <a:t>[Child] Admin | Sync Logs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303030" y="997036"/>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1618C8EE-595A-4938-8630-32E4EBA2C7C8}"/>
              </a:ext>
            </a:extLst>
          </p:cNvPr>
          <p:cNvSpPr txBox="1"/>
          <p:nvPr/>
        </p:nvSpPr>
        <p:spPr>
          <a:xfrm>
            <a:off x="367568" y="949030"/>
            <a:ext cx="71697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191919">
                    <a:lumMod val="50000"/>
                  </a:srgbClr>
                </a:solidFill>
                <a:effectLst/>
                <a:uLnTx/>
                <a:uFillTx/>
                <a:latin typeface="Segoe UI"/>
                <a:ea typeface="+mn-ea"/>
                <a:cs typeface="+mn-cs"/>
              </a:rPr>
              <a:t>Flow</a:t>
            </a:r>
            <a:endParaRPr kumimoji="0" lang="LID4096"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 name="Text Placeholder 6">
            <a:extLst>
              <a:ext uri="{FF2B5EF4-FFF2-40B4-BE49-F238E27FC236}">
                <a16:creationId xmlns:a16="http://schemas.microsoft.com/office/drawing/2014/main" id="{42014F71-018F-4782-8931-419E10F4C250}"/>
              </a:ext>
            </a:extLst>
          </p:cNvPr>
          <p:cNvSpPr txBox="1">
            <a:spLocks/>
          </p:cNvSpPr>
          <p:nvPr/>
        </p:nvSpPr>
        <p:spPr>
          <a:xfrm>
            <a:off x="455995" y="1577966"/>
            <a:ext cx="5361226" cy="414865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Segoe UI"/>
              </a:rPr>
              <a:t>Child flow processes each segment of events returned from parent flow </a:t>
            </a:r>
          </a:p>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lang="en-US" sz="2000" dirty="0">
                <a:solidFill>
                  <a:srgbClr val="3C3C41"/>
                </a:solidFill>
                <a:latin typeface="Segoe UI"/>
                <a:cs typeface="Segoe UI"/>
              </a:rPr>
              <a:t>Results are paged in 200 events per page by Management API. Child flow does not handle paging and if this happens then admin gets notified and should reduce segment size using Environment Variables</a:t>
            </a:r>
          </a:p>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2000" b="0" i="0" u="none" strike="noStrike" kern="1200" cap="none" spc="-49" normalizeH="0" baseline="0" noProof="0" dirty="0">
              <a:ln>
                <a:noFill/>
              </a:ln>
              <a:solidFill>
                <a:srgbClr val="3C3C41"/>
              </a:solidFill>
              <a:effectLst/>
              <a:uLnTx/>
              <a:uFillTx/>
              <a:latin typeface="Segoe UI"/>
              <a:ea typeface="+mn-ea"/>
              <a:cs typeface="Segoe UI"/>
            </a:endParaRPr>
          </a:p>
        </p:txBody>
      </p:sp>
      <p:grpSp>
        <p:nvGrpSpPr>
          <p:cNvPr id="5" name="Group 4">
            <a:extLst>
              <a:ext uri="{FF2B5EF4-FFF2-40B4-BE49-F238E27FC236}">
                <a16:creationId xmlns:a16="http://schemas.microsoft.com/office/drawing/2014/main" id="{3B99EEA1-772D-4C3C-81BB-B1C80D9D4CF7}"/>
              </a:ext>
            </a:extLst>
          </p:cNvPr>
          <p:cNvGrpSpPr/>
          <p:nvPr/>
        </p:nvGrpSpPr>
        <p:grpSpPr>
          <a:xfrm>
            <a:off x="6374780" y="2006298"/>
            <a:ext cx="6189534" cy="3635966"/>
            <a:chOff x="6374780" y="2006298"/>
            <a:chExt cx="6189534" cy="3635966"/>
          </a:xfrm>
        </p:grpSpPr>
        <p:pic>
          <p:nvPicPr>
            <p:cNvPr id="11" name="Picture 10">
              <a:extLst>
                <a:ext uri="{FF2B5EF4-FFF2-40B4-BE49-F238E27FC236}">
                  <a16:creationId xmlns:a16="http://schemas.microsoft.com/office/drawing/2014/main" id="{C4483478-DF46-4907-9959-FC8C42A2D5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74780" y="2006298"/>
              <a:ext cx="6189534" cy="3635966"/>
            </a:xfrm>
            <a:prstGeom prst="rect">
              <a:avLst/>
            </a:prstGeom>
          </p:spPr>
        </p:pic>
        <p:pic>
          <p:nvPicPr>
            <p:cNvPr id="19" name="Picture 18">
              <a:extLst>
                <a:ext uri="{FF2B5EF4-FFF2-40B4-BE49-F238E27FC236}">
                  <a16:creationId xmlns:a16="http://schemas.microsoft.com/office/drawing/2014/main" id="{17D5E1DC-3982-4363-BDA4-82DE107B00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60898" y="4782334"/>
              <a:ext cx="2752126" cy="261054"/>
            </a:xfrm>
            <a:prstGeom prst="rect">
              <a:avLst/>
            </a:prstGeom>
            <a:ln w="6350">
              <a:solidFill>
                <a:schemeClr val="tx1"/>
              </a:solidFill>
            </a:ln>
          </p:spPr>
        </p:pic>
      </p:grpSp>
    </p:spTree>
    <p:extLst>
      <p:ext uri="{BB962C8B-B14F-4D97-AF65-F5344CB8AC3E}">
        <p14:creationId xmlns:p14="http://schemas.microsoft.com/office/powerpoint/2010/main" val="5943540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mond 12">
            <a:extLst>
              <a:ext uri="{FF2B5EF4-FFF2-40B4-BE49-F238E27FC236}">
                <a16:creationId xmlns:a16="http://schemas.microsoft.com/office/drawing/2014/main" id="{29DD82AE-32A0-4A12-993D-BE2FBA53C9EC}"/>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5" y="620428"/>
            <a:ext cx="11306469" cy="397545"/>
          </a:xfrm>
        </p:spPr>
        <p:txBody>
          <a:bodyPr/>
          <a:lstStyle/>
          <a:p>
            <a:r>
              <a:rPr lang="en-US" sz="2700" dirty="0">
                <a:cs typeface="Segoe UI"/>
              </a:rPr>
              <a:t>Environment Variables</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aphicFrame>
        <p:nvGraphicFramePr>
          <p:cNvPr id="22" name="Table 21">
            <a:extLst>
              <a:ext uri="{FF2B5EF4-FFF2-40B4-BE49-F238E27FC236}">
                <a16:creationId xmlns:a16="http://schemas.microsoft.com/office/drawing/2014/main" id="{83082D99-8722-46E9-BFC3-5334355FF1C9}"/>
              </a:ext>
            </a:extLst>
          </p:cNvPr>
          <p:cNvGraphicFramePr>
            <a:graphicFrameLocks noGrp="1"/>
          </p:cNvGraphicFramePr>
          <p:nvPr>
            <p:extLst>
              <p:ext uri="{D42A27DB-BD31-4B8C-83A1-F6EECF244321}">
                <p14:modId xmlns:p14="http://schemas.microsoft.com/office/powerpoint/2010/main" val="610886040"/>
              </p:ext>
            </p:extLst>
          </p:nvPr>
        </p:nvGraphicFramePr>
        <p:xfrm>
          <a:off x="455995" y="1346575"/>
          <a:ext cx="11492554" cy="5052107"/>
        </p:xfrm>
        <a:graphic>
          <a:graphicData uri="http://schemas.openxmlformats.org/drawingml/2006/table">
            <a:tbl>
              <a:tblPr/>
              <a:tblGrid>
                <a:gridCol w="3070977">
                  <a:extLst>
                    <a:ext uri="{9D8B030D-6E8A-4147-A177-3AD203B41FA5}">
                      <a16:colId xmlns:a16="http://schemas.microsoft.com/office/drawing/2014/main" val="3401002054"/>
                    </a:ext>
                  </a:extLst>
                </a:gridCol>
                <a:gridCol w="8421577">
                  <a:extLst>
                    <a:ext uri="{9D8B030D-6E8A-4147-A177-3AD203B41FA5}">
                      <a16:colId xmlns:a16="http://schemas.microsoft.com/office/drawing/2014/main" val="3419402838"/>
                    </a:ext>
                  </a:extLst>
                </a:gridCol>
              </a:tblGrid>
              <a:tr h="303483">
                <a:tc>
                  <a:txBody>
                    <a:bodyPr/>
                    <a:lstStyle/>
                    <a:p>
                      <a:pPr algn="l" fontAlgn="t"/>
                      <a:r>
                        <a:rPr lang="fi-FI" sz="1800" b="1" dirty="0">
                          <a:effectLst/>
                        </a:rPr>
                        <a:t>Name</a:t>
                      </a:r>
                    </a:p>
                  </a:txBody>
                  <a:tcPr marL="9270" marR="9270" marT="4635" marB="4635">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fi-FI" sz="1800" b="1" dirty="0">
                          <a:effectLst/>
                        </a:rPr>
                        <a:t>Description</a:t>
                      </a:r>
                    </a:p>
                  </a:txBody>
                  <a:tcPr marL="9270" marR="9270" marT="4635" marB="4635">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4700739"/>
                  </a:ext>
                </a:extLst>
              </a:tr>
              <a:tr h="646584">
                <a:tc>
                  <a:txBody>
                    <a:bodyPr/>
                    <a:lstStyle/>
                    <a:p>
                      <a:pPr algn="l" fontAlgn="t"/>
                      <a:r>
                        <a:rPr lang="fi-FI" sz="1800" dirty="0">
                          <a:effectLst/>
                        </a:rPr>
                        <a:t>StartTime-Interval</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800" dirty="0">
                          <a:effectLst/>
                        </a:rPr>
                        <a:t>Must be a whole number to represent the start time for how far back to fetch.</a:t>
                      </a:r>
                      <a:br>
                        <a:rPr lang="en-US" sz="1800" dirty="0">
                          <a:effectLst/>
                        </a:rPr>
                      </a:br>
                      <a:r>
                        <a:rPr lang="en-US" sz="1800" dirty="0">
                          <a:effectLst/>
                        </a:rPr>
                        <a:t>Default value: 1 (for 1 day back) and max 7</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98036037"/>
                  </a:ext>
                </a:extLst>
              </a:tr>
              <a:tr h="1282423">
                <a:tc>
                  <a:txBody>
                    <a:bodyPr/>
                    <a:lstStyle/>
                    <a:p>
                      <a:pPr algn="l" fontAlgn="t"/>
                      <a:r>
                        <a:rPr lang="fi-FI" sz="1800" dirty="0">
                          <a:effectLst/>
                        </a:rPr>
                        <a:t>StartTime-Unit</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800" dirty="0">
                          <a:effectLst/>
                        </a:rPr>
                        <a:t>Determines units for how far back in time to go to fetch data.</a:t>
                      </a:r>
                      <a:br>
                        <a:rPr lang="en-US" sz="1800" dirty="0">
                          <a:effectLst/>
                        </a:rPr>
                      </a:br>
                      <a:r>
                        <a:rPr lang="en-US" sz="1800" dirty="0">
                          <a:effectLst/>
                        </a:rPr>
                        <a:t>Must be a value from accepted as an input parameter to </a:t>
                      </a:r>
                      <a:r>
                        <a:rPr lang="en-US" sz="1800" u="none" strike="noStrike" dirty="0">
                          <a:effectLst/>
                          <a:hlinkClick r:id="rId3"/>
                        </a:rPr>
                        <a:t>Add to Time</a:t>
                      </a:r>
                      <a:r>
                        <a:rPr lang="en-US" sz="1800" dirty="0">
                          <a:effectLst/>
                        </a:rPr>
                        <a:t>.</a:t>
                      </a:r>
                      <a:br>
                        <a:rPr lang="en-US" sz="1800" dirty="0">
                          <a:effectLst/>
                        </a:rPr>
                      </a:br>
                      <a:r>
                        <a:rPr lang="en-US" sz="1800" dirty="0">
                          <a:effectLst/>
                        </a:rPr>
                        <a:t>Example legal values: Minute, Hour, Day</a:t>
                      </a:r>
                      <a:br>
                        <a:rPr lang="en-US" sz="1800" dirty="0">
                          <a:effectLst/>
                        </a:rPr>
                      </a:br>
                      <a:r>
                        <a:rPr lang="en-US" sz="1800" dirty="0">
                          <a:effectLst/>
                        </a:rPr>
                        <a:t>Default value: Day</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83869961"/>
                  </a:ext>
                </a:extLst>
              </a:tr>
              <a:tr h="1282423">
                <a:tc>
                  <a:txBody>
                    <a:bodyPr/>
                    <a:lstStyle/>
                    <a:p>
                      <a:pPr algn="l" fontAlgn="t"/>
                      <a:r>
                        <a:rPr lang="fi-FI" sz="1800">
                          <a:effectLst/>
                        </a:rPr>
                        <a:t>TimeInterval-Unit</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800" dirty="0">
                          <a:effectLst/>
                        </a:rPr>
                        <a:t>Determines units for chunking the time since start.</a:t>
                      </a:r>
                      <a:br>
                        <a:rPr lang="en-US" sz="1800" dirty="0">
                          <a:effectLst/>
                        </a:rPr>
                      </a:br>
                      <a:r>
                        <a:rPr lang="en-US" sz="1800" dirty="0">
                          <a:effectLst/>
                        </a:rPr>
                        <a:t>Must be a value from accepted as an input parameter to </a:t>
                      </a:r>
                      <a:r>
                        <a:rPr lang="en-US" sz="1800" u="none" strike="noStrike" dirty="0">
                          <a:effectLst/>
                          <a:hlinkClick r:id="rId3"/>
                        </a:rPr>
                        <a:t>Add to Time</a:t>
                      </a:r>
                      <a:r>
                        <a:rPr lang="en-US" sz="1800" dirty="0">
                          <a:effectLst/>
                        </a:rPr>
                        <a:t>.</a:t>
                      </a:r>
                      <a:br>
                        <a:rPr lang="en-US" sz="1800" dirty="0">
                          <a:effectLst/>
                        </a:rPr>
                      </a:br>
                      <a:r>
                        <a:rPr lang="en-US" sz="1800" dirty="0">
                          <a:effectLst/>
                        </a:rPr>
                        <a:t>Example legal values: Minute, Hour, Day</a:t>
                      </a:r>
                      <a:br>
                        <a:rPr lang="en-US" sz="1800" dirty="0">
                          <a:effectLst/>
                        </a:rPr>
                      </a:br>
                      <a:r>
                        <a:rPr lang="en-US" sz="1800" dirty="0">
                          <a:effectLst/>
                        </a:rPr>
                        <a:t>Default value: Hour</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4920974"/>
                  </a:ext>
                </a:extLst>
              </a:tr>
              <a:tr h="646584">
                <a:tc>
                  <a:txBody>
                    <a:bodyPr/>
                    <a:lstStyle/>
                    <a:p>
                      <a:pPr algn="l" fontAlgn="t"/>
                      <a:r>
                        <a:rPr lang="fi-FI" sz="1800">
                          <a:effectLst/>
                        </a:rPr>
                        <a:t>TimeInterval-Interval</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800" dirty="0">
                          <a:effectLst/>
                        </a:rPr>
                        <a:t>Must be a whole number to represent the number of chunks of type unit (above).</a:t>
                      </a:r>
                      <a:br>
                        <a:rPr lang="en-US" sz="1800" dirty="0">
                          <a:effectLst/>
                        </a:rPr>
                      </a:br>
                      <a:r>
                        <a:rPr lang="en-US" sz="1800" dirty="0">
                          <a:effectLst/>
                        </a:rPr>
                        <a:t>Default value: 1 (for 1 hour chunks)</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80121569"/>
                  </a:ext>
                </a:extLst>
              </a:tr>
              <a:tr h="890610">
                <a:tc>
                  <a:txBody>
                    <a:bodyPr/>
                    <a:lstStyle/>
                    <a:p>
                      <a:pPr algn="l" fontAlgn="t"/>
                      <a:r>
                        <a:rPr lang="fi-FI" sz="1800">
                          <a:effectLst/>
                        </a:rPr>
                        <a:t>TimeSegment-CountLimit</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t"/>
                      <a:r>
                        <a:rPr lang="en-US" sz="1800" dirty="0">
                          <a:effectLst/>
                        </a:rPr>
                        <a:t>Must be a whole number to represent the limit on the number of chunks that can be created.</a:t>
                      </a:r>
                      <a:br>
                        <a:rPr lang="en-US" sz="1800" dirty="0">
                          <a:effectLst/>
                        </a:rPr>
                      </a:br>
                      <a:r>
                        <a:rPr lang="en-US" sz="1800" dirty="0">
                          <a:effectLst/>
                        </a:rPr>
                        <a:t>Default value: 60</a:t>
                      </a:r>
                    </a:p>
                  </a:txBody>
                  <a:tcPr marL="9270" marR="9270" marT="4635" marB="4635">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04484711"/>
                  </a:ext>
                </a:extLst>
              </a:tr>
            </a:tbl>
          </a:graphicData>
        </a:graphic>
      </p:graphicFrame>
    </p:spTree>
    <p:extLst>
      <p:ext uri="{BB962C8B-B14F-4D97-AF65-F5344CB8AC3E}">
        <p14:creationId xmlns:p14="http://schemas.microsoft.com/office/powerpoint/2010/main" val="404233501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5" y="3209140"/>
            <a:ext cx="7470525" cy="683264"/>
          </a:xfrm>
        </p:spPr>
        <p:txBody>
          <a:bodyPr/>
          <a:lstStyle/>
          <a:p>
            <a:pPr defTabSz="914192">
              <a:lnSpc>
                <a:spcPct val="90000"/>
              </a:lnSpc>
            </a:pPr>
            <a:r>
              <a:rPr lang="en-US" sz="3600" dirty="0">
                <a:solidFill>
                  <a:schemeClr val="tx1"/>
                </a:solidFill>
              </a:rPr>
              <a:t>Power BI Dashboard</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415067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5" y="620428"/>
            <a:ext cx="11306469" cy="397545"/>
          </a:xfrm>
        </p:spPr>
        <p:txBody>
          <a:bodyPr/>
          <a:lstStyle/>
          <a:p>
            <a:r>
              <a:rPr lang="en-US" dirty="0"/>
              <a:t>Power BI Dashboard</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454478" y="929400"/>
            <a:ext cx="8289598" cy="5520794"/>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663261" y="1399097"/>
            <a:ext cx="5372973"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1800" dirty="0">
                <a:solidFill>
                  <a:srgbClr val="3C3C41"/>
                </a:solidFill>
                <a:latin typeface="Segoe UI"/>
              </a:rPr>
              <a:t>P</a:t>
            </a:r>
            <a:r>
              <a:rPr kumimoji="0" lang="en-US" sz="1800" i="0" u="none" strike="noStrike" kern="1200" cap="none" spc="-49" normalizeH="0" baseline="0" noProof="0" dirty="0" err="1">
                <a:ln>
                  <a:noFill/>
                </a:ln>
                <a:solidFill>
                  <a:srgbClr val="3C3C41"/>
                </a:solidFill>
                <a:effectLst/>
                <a:uLnTx/>
                <a:uFillTx/>
                <a:latin typeface="Segoe UI"/>
                <a:ea typeface="+mn-ea"/>
                <a:cs typeface="+mn-cs"/>
              </a:rPr>
              <a:t>rovides</a:t>
            </a:r>
            <a:r>
              <a:rPr kumimoji="0" lang="en-US" sz="1800" i="0" u="none" strike="noStrike" kern="1200" cap="none" spc="-49" normalizeH="0" baseline="0" noProof="0" dirty="0">
                <a:ln>
                  <a:noFill/>
                </a:ln>
                <a:solidFill>
                  <a:srgbClr val="3C3C41"/>
                </a:solidFill>
                <a:effectLst/>
                <a:uLnTx/>
                <a:uFillTx/>
                <a:latin typeface="Segoe UI"/>
                <a:ea typeface="+mn-ea"/>
                <a:cs typeface="+mn-cs"/>
              </a:rPr>
              <a:t> a holistic view with visualizations and insights into resources in your tenant: Environments, Apps, Flows, Connectors, Connections, Audit Log, Makers </a:t>
            </a:r>
            <a:r>
              <a:rPr kumimoji="0" lang="en-US" sz="1800" i="0" u="none" strike="noStrike" kern="1200" cap="none" spc="-49" normalizeH="0" baseline="0" noProof="0" dirty="0" err="1">
                <a:ln>
                  <a:noFill/>
                </a:ln>
                <a:solidFill>
                  <a:srgbClr val="3C3C41"/>
                </a:solidFill>
                <a:effectLst/>
                <a:uLnTx/>
                <a:uFillTx/>
                <a:latin typeface="Segoe UI"/>
                <a:ea typeface="+mn-ea"/>
                <a:cs typeface="+mn-cs"/>
              </a:rPr>
              <a:t>etc</a:t>
            </a:r>
            <a:r>
              <a:rPr lang="en-US" sz="1800" dirty="0">
                <a:solidFill>
                  <a:srgbClr val="3C3C41"/>
                </a:solidFill>
                <a:latin typeface="Segoe UI"/>
              </a:rPr>
              <a:t>.</a:t>
            </a:r>
            <a:r>
              <a:rPr kumimoji="0" lang="en-US" sz="1800" i="0" u="none" strike="noStrike" kern="1200" cap="none" spc="-49" normalizeH="0" baseline="0" noProof="0" dirty="0">
                <a:ln>
                  <a:noFill/>
                </a:ln>
                <a:solidFill>
                  <a:srgbClr val="3C3C41"/>
                </a:solidFill>
                <a:effectLst/>
                <a:uLnTx/>
                <a:uFillTx/>
                <a:latin typeface="Segoe UI"/>
                <a:ea typeface="+mn-ea"/>
                <a:cs typeface="+mn-cs"/>
              </a:rPr>
              <a:t> </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i="0" u="none" strike="noStrike" kern="1200" cap="none" spc="-49" normalizeH="0" baseline="0" noProof="0" dirty="0">
                <a:ln>
                  <a:noFill/>
                </a:ln>
                <a:solidFill>
                  <a:srgbClr val="3C3C41"/>
                </a:solidFill>
                <a:effectLst/>
                <a:uLnTx/>
                <a:uFillTx/>
                <a:latin typeface="Segoe UI"/>
                <a:ea typeface="+mn-ea"/>
                <a:cs typeface="+mn-cs"/>
              </a:rPr>
              <a:t>Telemetry from the audit log is stored from the moment you set up the CoE Starter Kit, so over time you can look back and identify trends for longer than 28 days</a:t>
            </a: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1800" dirty="0">
                <a:solidFill>
                  <a:srgbClr val="3C3C41"/>
                </a:solidFill>
                <a:latin typeface="Segoe UI"/>
              </a:rPr>
              <a:t>The dashboard provides analytics and data for the following areas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1800" b="1" dirty="0">
                <a:solidFill>
                  <a:srgbClr val="3C3C41"/>
                </a:solidFill>
                <a:latin typeface="Segoe UI"/>
              </a:rPr>
              <a:t>Monitor</a:t>
            </a:r>
            <a:r>
              <a:rPr lang="en-US" sz="1800" dirty="0">
                <a:solidFill>
                  <a:srgbClr val="3C3C41"/>
                </a:solidFill>
                <a:latin typeface="Segoe UI"/>
              </a:rPr>
              <a:t> - Oversight of tenant resources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1800" b="1" dirty="0">
                <a:solidFill>
                  <a:srgbClr val="3C3C41"/>
                </a:solidFill>
                <a:latin typeface="Segoe UI"/>
              </a:rPr>
              <a:t>Govern</a:t>
            </a:r>
            <a:r>
              <a:rPr lang="en-US" sz="1800" dirty="0">
                <a:solidFill>
                  <a:srgbClr val="3C3C41"/>
                </a:solidFill>
                <a:latin typeface="Segoe UI"/>
              </a:rPr>
              <a:t> - Drive actions through insights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1800" b="1" dirty="0">
                <a:solidFill>
                  <a:srgbClr val="3C3C41"/>
                </a:solidFill>
                <a:latin typeface="Segoe UI"/>
              </a:rPr>
              <a:t>Nurture</a:t>
            </a:r>
            <a:r>
              <a:rPr lang="en-US" sz="1800" dirty="0">
                <a:solidFill>
                  <a:srgbClr val="3C3C41"/>
                </a:solidFill>
                <a:latin typeface="Segoe UI"/>
              </a:rPr>
              <a:t> - Learn about your community</a:t>
            </a:r>
          </a:p>
        </p:txBody>
      </p:sp>
      <p:pic>
        <p:nvPicPr>
          <p:cNvPr id="19" name="Picture 18">
            <a:extLst>
              <a:ext uri="{FF2B5EF4-FFF2-40B4-BE49-F238E27FC236}">
                <a16:creationId xmlns:a16="http://schemas.microsoft.com/office/drawing/2014/main" id="{D47AC223-C40E-4F58-B2FA-23901EBAB6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0285" y="1935701"/>
            <a:ext cx="6113722" cy="3596475"/>
          </a:xfrm>
          <a:prstGeom prst="rect">
            <a:avLst/>
          </a:prstGeom>
        </p:spPr>
      </p:pic>
    </p:spTree>
    <p:extLst>
      <p:ext uri="{BB962C8B-B14F-4D97-AF65-F5344CB8AC3E}">
        <p14:creationId xmlns:p14="http://schemas.microsoft.com/office/powerpoint/2010/main" val="18118417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5" y="620428"/>
            <a:ext cx="11306469" cy="397545"/>
          </a:xfrm>
        </p:spPr>
        <p:txBody>
          <a:bodyPr/>
          <a:lstStyle/>
          <a:p>
            <a:r>
              <a:rPr lang="en-US" dirty="0"/>
              <a:t>Which dashboard to use?</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663260" y="1399097"/>
            <a:ext cx="10809269"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2000" dirty="0" err="1">
                <a:solidFill>
                  <a:srgbClr val="3C3C41"/>
                </a:solidFill>
                <a:latin typeface="Segoe UI"/>
              </a:rPr>
              <a:t>CoE</a:t>
            </a:r>
            <a:r>
              <a:rPr lang="en-US" sz="2000" dirty="0">
                <a:solidFill>
                  <a:srgbClr val="3C3C41"/>
                </a:solidFill>
                <a:latin typeface="Segoe UI"/>
              </a:rPr>
              <a:t> Starter Kit contains </a:t>
            </a:r>
            <a:r>
              <a:rPr lang="en-US" sz="2000" b="1" dirty="0">
                <a:solidFill>
                  <a:srgbClr val="3C3C41"/>
                </a:solidFill>
                <a:latin typeface="Segoe UI"/>
              </a:rPr>
              <a:t>two</a:t>
            </a:r>
            <a:r>
              <a:rPr lang="en-US" sz="2000" dirty="0">
                <a:solidFill>
                  <a:srgbClr val="3C3C41"/>
                </a:solidFill>
                <a:latin typeface="Segoe UI"/>
              </a:rPr>
              <a:t> Power BI template files, one for connecting to </a:t>
            </a:r>
            <a:r>
              <a:rPr lang="en-US" sz="2000" dirty="0" err="1">
                <a:solidFill>
                  <a:srgbClr val="3C3C41"/>
                </a:solidFill>
                <a:latin typeface="Segoe UI"/>
              </a:rPr>
              <a:t>Dataverse</a:t>
            </a:r>
            <a:r>
              <a:rPr lang="en-US" sz="2000" dirty="0">
                <a:solidFill>
                  <a:srgbClr val="3C3C41"/>
                </a:solidFill>
                <a:latin typeface="Segoe UI"/>
              </a:rPr>
              <a:t> with the </a:t>
            </a:r>
            <a:r>
              <a:rPr lang="en-US" sz="2000" dirty="0" err="1">
                <a:solidFill>
                  <a:srgbClr val="3C3C41"/>
                </a:solidFill>
                <a:latin typeface="Segoe UI"/>
              </a:rPr>
              <a:t>Dataverse</a:t>
            </a:r>
            <a:r>
              <a:rPr lang="en-US" sz="2000" dirty="0">
                <a:solidFill>
                  <a:srgbClr val="3C3C41"/>
                </a:solidFill>
                <a:latin typeface="Segoe UI"/>
              </a:rPr>
              <a:t> connector and one for connecting to </a:t>
            </a:r>
            <a:r>
              <a:rPr lang="en-US" sz="2000" dirty="0" err="1">
                <a:solidFill>
                  <a:srgbClr val="3C3C41"/>
                </a:solidFill>
                <a:latin typeface="Segoe UI"/>
              </a:rPr>
              <a:t>Dataverse</a:t>
            </a:r>
            <a:r>
              <a:rPr lang="en-US" sz="2000" dirty="0">
                <a:solidFill>
                  <a:srgbClr val="3C3C41"/>
                </a:solidFill>
                <a:latin typeface="Segoe UI"/>
              </a:rPr>
              <a:t> with Common Data Service (Legacy) connector.</a:t>
            </a:r>
            <a:endParaRPr lang="en-US" sz="1800" b="1" dirty="0">
              <a:solidFill>
                <a:srgbClr val="3C3C41"/>
              </a:solidFill>
              <a:latin typeface="Segoe UI"/>
            </a:endParaRPr>
          </a:p>
          <a:p>
            <a:pPr marL="342900" marR="0" lvl="0" indent="-342900"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2000" dirty="0">
                <a:solidFill>
                  <a:srgbClr val="3C3C41"/>
                </a:solidFill>
                <a:latin typeface="Segoe UI"/>
              </a:rPr>
              <a:t>You can use the </a:t>
            </a:r>
            <a:r>
              <a:rPr lang="en-US" sz="2000" b="1" dirty="0" err="1">
                <a:solidFill>
                  <a:srgbClr val="3C3C41"/>
                </a:solidFill>
                <a:latin typeface="Segoe UI"/>
              </a:rPr>
              <a:t>Legacy_CoEDashboard_yyyyMM.pbit</a:t>
            </a:r>
            <a:r>
              <a:rPr lang="en-US" sz="2000" b="1" dirty="0">
                <a:solidFill>
                  <a:srgbClr val="3C3C41"/>
                </a:solidFill>
                <a:latin typeface="Segoe UI"/>
              </a:rPr>
              <a:t> </a:t>
            </a:r>
            <a:r>
              <a:rPr lang="en-US" sz="2000" dirty="0">
                <a:solidFill>
                  <a:srgbClr val="3C3C41"/>
                </a:solidFill>
                <a:latin typeface="Segoe UI"/>
              </a:rPr>
              <a:t>file if you have installed the CoE Starter Kit in a Production environment. This uses the earlier version of the </a:t>
            </a:r>
            <a:r>
              <a:rPr lang="en-US" sz="2000" dirty="0" err="1">
                <a:solidFill>
                  <a:srgbClr val="3C3C41"/>
                </a:solidFill>
                <a:latin typeface="Segoe UI"/>
              </a:rPr>
              <a:t>Dataverse</a:t>
            </a:r>
            <a:r>
              <a:rPr lang="en-US" sz="2000" dirty="0">
                <a:solidFill>
                  <a:srgbClr val="3C3C41"/>
                </a:solidFill>
                <a:latin typeface="Segoe UI"/>
              </a:rPr>
              <a:t> connector in Power BI. Use this connector for large datasets that are </a:t>
            </a:r>
            <a:r>
              <a:rPr lang="en-US" sz="2000" u="sng" dirty="0">
                <a:solidFill>
                  <a:srgbClr val="3C3C41"/>
                </a:solidFill>
                <a:latin typeface="Segoe UI"/>
              </a:rPr>
              <a:t>greater than 80 MB</a:t>
            </a:r>
            <a:r>
              <a:rPr lang="en-US" sz="2000" dirty="0">
                <a:solidFill>
                  <a:srgbClr val="3C3C41"/>
                </a:solidFill>
                <a:latin typeface="Segoe UI"/>
              </a:rPr>
              <a:t>.</a:t>
            </a:r>
          </a:p>
          <a:p>
            <a:pPr marL="342900" marR="0" lvl="0" indent="-342900"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2000" dirty="0">
                <a:solidFill>
                  <a:srgbClr val="3C3C41"/>
                </a:solidFill>
                <a:latin typeface="Segoe UI"/>
              </a:rPr>
              <a:t>You </a:t>
            </a:r>
            <a:r>
              <a:rPr lang="en-US" sz="2000" b="1" dirty="0">
                <a:solidFill>
                  <a:srgbClr val="3C3C41"/>
                </a:solidFill>
                <a:latin typeface="Segoe UI"/>
              </a:rPr>
              <a:t>must</a:t>
            </a:r>
            <a:r>
              <a:rPr lang="en-US" sz="2000" dirty="0">
                <a:solidFill>
                  <a:srgbClr val="3C3C41"/>
                </a:solidFill>
                <a:latin typeface="Segoe UI"/>
              </a:rPr>
              <a:t> use </a:t>
            </a:r>
            <a:r>
              <a:rPr lang="en-US" sz="2000" b="1" dirty="0" err="1">
                <a:solidFill>
                  <a:srgbClr val="3C3C41"/>
                </a:solidFill>
                <a:latin typeface="Segoe UI"/>
              </a:rPr>
              <a:t>Dataverse_CoEDashboard_yyyyMM.pbit</a:t>
            </a:r>
            <a:r>
              <a:rPr lang="en-US" sz="2000" b="1" dirty="0">
                <a:solidFill>
                  <a:srgbClr val="3C3C41"/>
                </a:solidFill>
                <a:latin typeface="Segoe UI"/>
              </a:rPr>
              <a:t> </a:t>
            </a:r>
            <a:r>
              <a:rPr lang="en-US" sz="2000" dirty="0">
                <a:solidFill>
                  <a:srgbClr val="3C3C41"/>
                </a:solidFill>
                <a:latin typeface="Segoe UI"/>
              </a:rPr>
              <a:t>if you have installed the CoE Starter Kit in a </a:t>
            </a:r>
            <a:r>
              <a:rPr lang="en-US" sz="2000" dirty="0" err="1">
                <a:solidFill>
                  <a:srgbClr val="3C3C41"/>
                </a:solidFill>
                <a:latin typeface="Segoe UI"/>
              </a:rPr>
              <a:t>Dataverse</a:t>
            </a:r>
            <a:r>
              <a:rPr lang="en-US" sz="2000" dirty="0">
                <a:solidFill>
                  <a:srgbClr val="3C3C41"/>
                </a:solidFill>
                <a:latin typeface="Segoe UI"/>
              </a:rPr>
              <a:t> for Teams environment (those don't support Import).  </a:t>
            </a:r>
          </a:p>
          <a:p>
            <a:pPr marL="357188" marR="0" lvl="0" indent="-92075" algn="l" defTabSz="914192" rtl="0" eaLnBrk="1" fontAlgn="auto" latinLnBrk="0" hangingPunct="1">
              <a:lnSpc>
                <a:spcPct val="100000"/>
              </a:lnSpc>
              <a:spcBef>
                <a:spcPts val="600"/>
              </a:spcBef>
              <a:spcAft>
                <a:spcPts val="600"/>
              </a:spcAft>
              <a:buClrTx/>
              <a:buSzPct val="90000"/>
              <a:tabLst/>
              <a:defRPr/>
            </a:pPr>
            <a:r>
              <a:rPr lang="en-US" sz="2000" dirty="0">
                <a:solidFill>
                  <a:srgbClr val="3C3C41"/>
                </a:solidFill>
                <a:latin typeface="Segoe UI"/>
              </a:rPr>
              <a:t>	You can also use the </a:t>
            </a:r>
            <a:r>
              <a:rPr lang="en-US" sz="2000" dirty="0" err="1">
                <a:solidFill>
                  <a:srgbClr val="3C3C41"/>
                </a:solidFill>
                <a:latin typeface="Segoe UI"/>
              </a:rPr>
              <a:t>Dataverse_CoEDashboard</a:t>
            </a:r>
            <a:r>
              <a:rPr lang="en-US" sz="2000" dirty="0">
                <a:solidFill>
                  <a:srgbClr val="3C3C41"/>
                </a:solidFill>
                <a:latin typeface="Segoe UI"/>
              </a:rPr>
              <a:t> _</a:t>
            </a:r>
            <a:r>
              <a:rPr lang="en-US" sz="2000" dirty="0" err="1">
                <a:solidFill>
                  <a:srgbClr val="3C3C41"/>
                </a:solidFill>
                <a:latin typeface="Segoe UI"/>
              </a:rPr>
              <a:t>yyyyMMdd.pbit</a:t>
            </a:r>
            <a:r>
              <a:rPr lang="en-US" sz="2000" dirty="0">
                <a:solidFill>
                  <a:srgbClr val="3C3C41"/>
                </a:solidFill>
                <a:latin typeface="Segoe UI"/>
              </a:rPr>
              <a:t> if you have installed the CoE Starter Kit in a Production Environment, if your dataset is </a:t>
            </a:r>
            <a:r>
              <a:rPr lang="en-US" sz="2000" u="sng" dirty="0">
                <a:solidFill>
                  <a:srgbClr val="3C3C41"/>
                </a:solidFill>
                <a:latin typeface="Segoe UI"/>
              </a:rPr>
              <a:t>smaller than 80 MB</a:t>
            </a:r>
            <a:r>
              <a:rPr lang="en-US" sz="2000" dirty="0">
                <a:solidFill>
                  <a:srgbClr val="3C3C41"/>
                </a:solidFill>
                <a:latin typeface="Segoe UI"/>
              </a:rPr>
              <a:t>. This version connects to Microsoft </a:t>
            </a:r>
            <a:r>
              <a:rPr lang="en-US" sz="2000" dirty="0" err="1">
                <a:solidFill>
                  <a:srgbClr val="3C3C41"/>
                </a:solidFill>
                <a:latin typeface="Segoe UI"/>
              </a:rPr>
              <a:t>Dataverse</a:t>
            </a:r>
            <a:r>
              <a:rPr lang="en-US" sz="2000" dirty="0">
                <a:solidFill>
                  <a:srgbClr val="3C3C41"/>
                </a:solidFill>
                <a:latin typeface="Segoe UI"/>
              </a:rPr>
              <a:t> using the TDS endpoint, therefore the TDS Endpoint has to be enabled for the environment</a:t>
            </a:r>
          </a:p>
        </p:txBody>
      </p:sp>
    </p:spTree>
    <p:extLst>
      <p:ext uri="{BB962C8B-B14F-4D97-AF65-F5344CB8AC3E}">
        <p14:creationId xmlns:p14="http://schemas.microsoft.com/office/powerpoint/2010/main" val="33022343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5" y="620428"/>
            <a:ext cx="11306469" cy="397545"/>
          </a:xfrm>
        </p:spPr>
        <p:txBody>
          <a:bodyPr/>
          <a:lstStyle/>
          <a:p>
            <a:r>
              <a:rPr lang="en-US" dirty="0"/>
              <a:t>Environment URL</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663259" y="1399097"/>
            <a:ext cx="6343597" cy="3587573"/>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2000" dirty="0">
                <a:solidFill>
                  <a:srgbClr val="3C3C41"/>
                </a:solidFill>
                <a:latin typeface="Segoe UI"/>
              </a:rPr>
              <a:t>You need the environment URL of the Microsoft Power Platform environment the CoE Starter Kit is installed in. Power BI will connect to the Microsoft </a:t>
            </a:r>
            <a:r>
              <a:rPr lang="en-US" sz="2000" dirty="0" err="1">
                <a:solidFill>
                  <a:srgbClr val="3C3C41"/>
                </a:solidFill>
                <a:latin typeface="Segoe UI"/>
              </a:rPr>
              <a:t>Dataverse</a:t>
            </a:r>
            <a:r>
              <a:rPr lang="en-US" sz="2000" dirty="0">
                <a:solidFill>
                  <a:srgbClr val="3C3C41"/>
                </a:solidFill>
                <a:latin typeface="Segoe UI"/>
              </a:rPr>
              <a:t> tables in that environment.</a:t>
            </a:r>
            <a:endParaRPr lang="en-US" sz="1800" b="1" dirty="0">
              <a:solidFill>
                <a:srgbClr val="3C3C41"/>
              </a:solidFill>
              <a:latin typeface="Segoe UI"/>
            </a:endParaRP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1800" dirty="0">
                <a:solidFill>
                  <a:srgbClr val="3C3C41"/>
                </a:solidFill>
                <a:latin typeface="Segoe UI"/>
              </a:rPr>
              <a:t>Production Environment URL can be found under the environment page in Power Platform Admin Center. Copy the whole URL with https://</a:t>
            </a:r>
          </a:p>
          <a:p>
            <a:pPr marR="0" lvl="0" algn="l" defTabSz="914192" rtl="0" eaLnBrk="1" fontAlgn="auto" latinLnBrk="0" hangingPunct="1">
              <a:lnSpc>
                <a:spcPct val="100000"/>
              </a:lnSpc>
              <a:spcBef>
                <a:spcPts val="600"/>
              </a:spcBef>
              <a:spcAft>
                <a:spcPts val="600"/>
              </a:spcAft>
              <a:buClrTx/>
              <a:buSzPct val="90000"/>
              <a:tabLst/>
              <a:defRPr/>
            </a:pPr>
            <a:endParaRPr lang="en-US" sz="1800" dirty="0">
              <a:solidFill>
                <a:srgbClr val="3C3C41"/>
              </a:solidFill>
              <a:latin typeface="Segoe UI"/>
            </a:endParaRP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1800" dirty="0">
                <a:solidFill>
                  <a:srgbClr val="3C3C41"/>
                </a:solidFill>
                <a:latin typeface="Segoe UI"/>
              </a:rPr>
              <a:t>In </a:t>
            </a:r>
            <a:r>
              <a:rPr lang="en-US" sz="1800" dirty="0" err="1">
                <a:solidFill>
                  <a:srgbClr val="3C3C41"/>
                </a:solidFill>
                <a:latin typeface="Segoe UI"/>
              </a:rPr>
              <a:t>Dataverse</a:t>
            </a:r>
            <a:r>
              <a:rPr lang="en-US" sz="1800" dirty="0">
                <a:solidFill>
                  <a:srgbClr val="3C3C41"/>
                </a:solidFill>
                <a:latin typeface="Segoe UI"/>
              </a:rPr>
              <a:t> for Teams environment you have to go to Teams Power Apps app, select the Team under the build menu and from About page click Session details. In the opened dialog box you can copy the Instance URL</a:t>
            </a:r>
          </a:p>
          <a:p>
            <a:pPr marR="0" lvl="0" algn="l" defTabSz="914192" rtl="0" eaLnBrk="1" fontAlgn="auto" latinLnBrk="0" hangingPunct="1">
              <a:lnSpc>
                <a:spcPct val="100000"/>
              </a:lnSpc>
              <a:spcBef>
                <a:spcPts val="600"/>
              </a:spcBef>
              <a:spcAft>
                <a:spcPts val="600"/>
              </a:spcAft>
              <a:buClrTx/>
              <a:buSzPct val="90000"/>
              <a:tabLst/>
              <a:defRPr/>
            </a:pPr>
            <a:endParaRPr lang="en-US" sz="1800" dirty="0">
              <a:solidFill>
                <a:srgbClr val="3C3C41"/>
              </a:solidFill>
              <a:latin typeface="Segoe UI"/>
            </a:endParaRPr>
          </a:p>
          <a:p>
            <a:pPr marR="0" lvl="0" algn="l" defTabSz="914192" rtl="0" eaLnBrk="1" fontAlgn="auto" latinLnBrk="0" hangingPunct="1">
              <a:lnSpc>
                <a:spcPct val="100000"/>
              </a:lnSpc>
              <a:spcBef>
                <a:spcPts val="600"/>
              </a:spcBef>
              <a:spcAft>
                <a:spcPts val="600"/>
              </a:spcAft>
              <a:buClrTx/>
              <a:buSzPct val="90000"/>
              <a:tabLst/>
              <a:defRPr/>
            </a:pPr>
            <a:endParaRPr lang="en-US" sz="1800" dirty="0">
              <a:solidFill>
                <a:srgbClr val="3C3C41"/>
              </a:solidFill>
              <a:latin typeface="Segoe UI"/>
            </a:endParaRPr>
          </a:p>
        </p:txBody>
      </p:sp>
      <p:pic>
        <p:nvPicPr>
          <p:cNvPr id="13" name="Picture 12">
            <a:extLst>
              <a:ext uri="{FF2B5EF4-FFF2-40B4-BE49-F238E27FC236}">
                <a16:creationId xmlns:a16="http://schemas.microsoft.com/office/drawing/2014/main" id="{20ED4C65-CD19-4FDB-BB62-D97C64A73B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6496" y="4188536"/>
            <a:ext cx="4382053" cy="2049036"/>
          </a:xfrm>
          <a:prstGeom prst="rect">
            <a:avLst/>
          </a:prstGeom>
        </p:spPr>
      </p:pic>
      <p:pic>
        <p:nvPicPr>
          <p:cNvPr id="15" name="Picture 14">
            <a:extLst>
              <a:ext uri="{FF2B5EF4-FFF2-40B4-BE49-F238E27FC236}">
                <a16:creationId xmlns:a16="http://schemas.microsoft.com/office/drawing/2014/main" id="{19D6A9EA-CF0F-4B9C-AE67-B902480E33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90535" y="1581140"/>
            <a:ext cx="3056427" cy="1855104"/>
          </a:xfrm>
          <a:prstGeom prst="rect">
            <a:avLst/>
          </a:prstGeom>
          <a:ln>
            <a:noFill/>
          </a:ln>
          <a:effectLst>
            <a:outerShdw blurRad="292100" dist="139700" dir="2700000" algn="tl" rotWithShape="0">
              <a:srgbClr val="333333">
                <a:alpha val="65000"/>
              </a:srgbClr>
            </a:outerShdw>
          </a:effectLst>
        </p:spPr>
      </p:pic>
      <p:cxnSp>
        <p:nvCxnSpPr>
          <p:cNvPr id="21" name="Straight Arrow Connector 20">
            <a:extLst>
              <a:ext uri="{FF2B5EF4-FFF2-40B4-BE49-F238E27FC236}">
                <a16:creationId xmlns:a16="http://schemas.microsoft.com/office/drawing/2014/main" id="{0A6D38A9-9B17-4540-A3D0-59F511844AE8}"/>
              </a:ext>
            </a:extLst>
          </p:cNvPr>
          <p:cNvCxnSpPr>
            <a:cxnSpLocks/>
          </p:cNvCxnSpPr>
          <p:nvPr/>
        </p:nvCxnSpPr>
        <p:spPr>
          <a:xfrm flipV="1">
            <a:off x="6517758" y="2610137"/>
            <a:ext cx="2371061" cy="43077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6688854-6684-41FF-A400-A3DBC19C821E}"/>
              </a:ext>
            </a:extLst>
          </p:cNvPr>
          <p:cNvCxnSpPr>
            <a:cxnSpLocks/>
          </p:cNvCxnSpPr>
          <p:nvPr/>
        </p:nvCxnSpPr>
        <p:spPr>
          <a:xfrm>
            <a:off x="7006856" y="4647818"/>
            <a:ext cx="3111892" cy="11013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3265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55995" y="620428"/>
            <a:ext cx="11306469" cy="397545"/>
          </a:xfrm>
        </p:spPr>
        <p:txBody>
          <a:bodyPr/>
          <a:lstStyle/>
          <a:p>
            <a:r>
              <a:rPr lang="en-US" dirty="0"/>
              <a:t>Configure Power BI Dashboard</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663260" y="1399097"/>
            <a:ext cx="6471187" cy="3587573"/>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sz="1800" dirty="0">
                <a:solidFill>
                  <a:srgbClr val="3C3C41"/>
                </a:solidFill>
                <a:latin typeface="Segoe UI"/>
              </a:rPr>
              <a:t>You can configure and modify the Power BI dashboard by working directly with the Power BI (.</a:t>
            </a:r>
            <a:r>
              <a:rPr lang="en-US" sz="1800" dirty="0" err="1">
                <a:solidFill>
                  <a:srgbClr val="3C3C41"/>
                </a:solidFill>
                <a:latin typeface="Segoe UI"/>
              </a:rPr>
              <a:t>pbit</a:t>
            </a:r>
            <a:r>
              <a:rPr lang="en-US" sz="1800" dirty="0">
                <a:solidFill>
                  <a:srgbClr val="3C3C41"/>
                </a:solidFill>
                <a:latin typeface="Segoe UI"/>
              </a:rPr>
              <a:t>) file and Power BI Desktop. This gives you flexibility in terms of modifying the dashboard to your own branding, and including (or excluding) pages or visuals you want to see (or not see) in the dashboard.</a:t>
            </a:r>
          </a:p>
          <a:p>
            <a:pPr marL="457200" marR="0" lvl="0" indent="-457200"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1600" dirty="0">
                <a:solidFill>
                  <a:srgbClr val="3C3C41"/>
                </a:solidFill>
                <a:latin typeface="Segoe UI"/>
              </a:rPr>
              <a:t>Download and install Microsoft Power BI Desktop.</a:t>
            </a:r>
          </a:p>
          <a:p>
            <a:pPr marL="457200" marR="0" lvl="0" indent="-457200"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1600" dirty="0">
                <a:solidFill>
                  <a:srgbClr val="3C3C41"/>
                </a:solidFill>
                <a:latin typeface="Segoe UI"/>
              </a:rPr>
              <a:t>In Power BI Desktop, open the .</a:t>
            </a:r>
            <a:r>
              <a:rPr lang="en-US" sz="1600" dirty="0" err="1">
                <a:solidFill>
                  <a:srgbClr val="3C3C41"/>
                </a:solidFill>
                <a:latin typeface="Segoe UI"/>
              </a:rPr>
              <a:t>pbit</a:t>
            </a:r>
            <a:r>
              <a:rPr lang="en-US" sz="1600" dirty="0">
                <a:solidFill>
                  <a:srgbClr val="3C3C41"/>
                </a:solidFill>
                <a:latin typeface="Segoe UI"/>
              </a:rPr>
              <a:t> file, which can be found in the CoE Starter Kit you downloaded from aka.ms/</a:t>
            </a:r>
            <a:r>
              <a:rPr lang="en-US" sz="1600" dirty="0" err="1">
                <a:solidFill>
                  <a:srgbClr val="3C3C41"/>
                </a:solidFill>
                <a:latin typeface="Segoe UI"/>
              </a:rPr>
              <a:t>CoeStarterKitDownload</a:t>
            </a:r>
            <a:r>
              <a:rPr lang="en-US" sz="1600" dirty="0">
                <a:solidFill>
                  <a:srgbClr val="3C3C41"/>
                </a:solidFill>
                <a:latin typeface="Segoe UI"/>
              </a:rPr>
              <a:t>.</a:t>
            </a:r>
          </a:p>
          <a:p>
            <a:pPr marL="457200" marR="0" lvl="0" indent="-457200" algn="l" defTabSz="914192" rtl="0" eaLnBrk="1" fontAlgn="auto" latinLnBrk="0" hangingPunct="1">
              <a:lnSpc>
                <a:spcPct val="100000"/>
              </a:lnSpc>
              <a:spcBef>
                <a:spcPts val="600"/>
              </a:spcBef>
              <a:spcAft>
                <a:spcPts val="600"/>
              </a:spcAft>
              <a:buClrTx/>
              <a:buSzPct val="90000"/>
              <a:buFont typeface="+mj-lt"/>
              <a:buAutoNum type="arabicPeriod"/>
              <a:tabLst/>
              <a:defRPr/>
            </a:pPr>
            <a:r>
              <a:rPr lang="en-US" sz="1600" dirty="0">
                <a:solidFill>
                  <a:srgbClr val="3C3C41"/>
                </a:solidFill>
                <a:latin typeface="Segoe UI"/>
              </a:rPr>
              <a:t>Enter the URL of your environment instance. </a:t>
            </a:r>
          </a:p>
          <a:p>
            <a:pPr marL="808038" lvl="1" indent="-361950">
              <a:spcBef>
                <a:spcPts val="600"/>
              </a:spcBef>
              <a:spcAft>
                <a:spcPts val="600"/>
              </a:spcAft>
              <a:buFont typeface="Arial" panose="020B0604020202020204" pitchFamily="34" charset="0"/>
              <a:buChar char="•"/>
              <a:defRPr/>
            </a:pPr>
            <a:r>
              <a:rPr lang="en-US" sz="1400" dirty="0">
                <a:solidFill>
                  <a:srgbClr val="3C3C41"/>
                </a:solidFill>
                <a:latin typeface="Segoe UI"/>
              </a:rPr>
              <a:t>If you are using the </a:t>
            </a:r>
            <a:r>
              <a:rPr lang="en-US" sz="1400" dirty="0" err="1">
                <a:solidFill>
                  <a:srgbClr val="3C3C41"/>
                </a:solidFill>
                <a:latin typeface="Segoe UI"/>
              </a:rPr>
              <a:t>Dataverse_CoEDashboard_yyyyMM.pbit</a:t>
            </a:r>
            <a:r>
              <a:rPr lang="en-US" sz="1400" dirty="0">
                <a:solidFill>
                  <a:srgbClr val="3C3C41"/>
                </a:solidFill>
                <a:latin typeface="Segoe UI"/>
              </a:rPr>
              <a:t>, </a:t>
            </a:r>
            <a:r>
              <a:rPr lang="en-US" sz="1400" b="1" dirty="0">
                <a:solidFill>
                  <a:srgbClr val="3C3C41"/>
                </a:solidFill>
                <a:latin typeface="Segoe UI"/>
              </a:rPr>
              <a:t>do not include </a:t>
            </a:r>
            <a:r>
              <a:rPr lang="en-US" sz="1400" dirty="0">
                <a:solidFill>
                  <a:srgbClr val="3C3C41"/>
                </a:solidFill>
                <a:latin typeface="Segoe UI"/>
              </a:rPr>
              <a:t>the https:// prefix or / postfix for </a:t>
            </a:r>
            <a:r>
              <a:rPr lang="en-US" sz="1400" dirty="0" err="1">
                <a:solidFill>
                  <a:srgbClr val="3C3C41"/>
                </a:solidFill>
                <a:latin typeface="Segoe UI"/>
              </a:rPr>
              <a:t>OrgUrl</a:t>
            </a:r>
            <a:r>
              <a:rPr lang="en-US" sz="1400" dirty="0">
                <a:solidFill>
                  <a:srgbClr val="3C3C41"/>
                </a:solidFill>
                <a:latin typeface="Segoe UI"/>
              </a:rPr>
              <a:t>. </a:t>
            </a:r>
          </a:p>
          <a:p>
            <a:pPr marL="808038" lvl="1" indent="-361950">
              <a:spcBef>
                <a:spcPts val="600"/>
              </a:spcBef>
              <a:spcAft>
                <a:spcPts val="600"/>
              </a:spcAft>
              <a:buFont typeface="Arial" panose="020B0604020202020204" pitchFamily="34" charset="0"/>
              <a:buChar char="•"/>
              <a:defRPr/>
            </a:pPr>
            <a:r>
              <a:rPr lang="en-US" sz="1400" dirty="0">
                <a:solidFill>
                  <a:srgbClr val="3C3C41"/>
                </a:solidFill>
                <a:latin typeface="Segoe UI"/>
              </a:rPr>
              <a:t>If you are using the </a:t>
            </a:r>
            <a:r>
              <a:rPr lang="en-US" sz="1400" dirty="0" err="1">
                <a:solidFill>
                  <a:srgbClr val="3C3C41"/>
                </a:solidFill>
                <a:latin typeface="Segoe UI"/>
              </a:rPr>
              <a:t>Legacy_CoEDashboard_yyyyMM.pbit</a:t>
            </a:r>
            <a:r>
              <a:rPr lang="en-US" sz="1400" dirty="0">
                <a:solidFill>
                  <a:srgbClr val="3C3C41"/>
                </a:solidFill>
                <a:latin typeface="Segoe UI"/>
              </a:rPr>
              <a:t>, </a:t>
            </a:r>
            <a:r>
              <a:rPr lang="en-US" sz="1400" b="1" dirty="0">
                <a:solidFill>
                  <a:srgbClr val="3C3C41"/>
                </a:solidFill>
                <a:latin typeface="Segoe UI"/>
              </a:rPr>
              <a:t>include the https:// </a:t>
            </a:r>
            <a:r>
              <a:rPr lang="en-US" sz="1400" dirty="0">
                <a:solidFill>
                  <a:srgbClr val="3C3C41"/>
                </a:solidFill>
                <a:latin typeface="Segoe UI"/>
              </a:rPr>
              <a:t>prefix for </a:t>
            </a:r>
            <a:r>
              <a:rPr lang="en-US" sz="1400" dirty="0" err="1">
                <a:solidFill>
                  <a:srgbClr val="3C3C41"/>
                </a:solidFill>
                <a:latin typeface="Segoe UI"/>
              </a:rPr>
              <a:t>OrgUrl</a:t>
            </a:r>
            <a:r>
              <a:rPr lang="en-US" sz="1400" dirty="0">
                <a:solidFill>
                  <a:srgbClr val="3C3C41"/>
                </a:solidFill>
                <a:latin typeface="Segoe UI"/>
              </a:rPr>
              <a:t>. </a:t>
            </a:r>
            <a:endParaRPr lang="en-US" sz="1050" dirty="0">
              <a:solidFill>
                <a:srgbClr val="3C3C41"/>
              </a:solidFill>
              <a:latin typeface="Segoe UI"/>
            </a:endParaRPr>
          </a:p>
        </p:txBody>
      </p:sp>
      <p:pic>
        <p:nvPicPr>
          <p:cNvPr id="5" name="Picture 4">
            <a:extLst>
              <a:ext uri="{FF2B5EF4-FFF2-40B4-BE49-F238E27FC236}">
                <a16:creationId xmlns:a16="http://schemas.microsoft.com/office/drawing/2014/main" id="{6137FA9D-29DC-4A0B-88FA-8DF9AF5E9B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481" y="1801413"/>
            <a:ext cx="4613645" cy="2824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3391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5" y="2710542"/>
            <a:ext cx="8301900" cy="1181862"/>
          </a:xfrm>
        </p:spPr>
        <p:txBody>
          <a:bodyPr/>
          <a:lstStyle/>
          <a:p>
            <a:pPr defTabSz="914192">
              <a:lnSpc>
                <a:spcPct val="90000"/>
              </a:lnSpc>
            </a:pPr>
            <a:r>
              <a:rPr lang="en-US" sz="3600" dirty="0">
                <a:solidFill>
                  <a:schemeClr val="tx1"/>
                </a:solidFill>
              </a:rPr>
              <a:t>Report examples of Power BI Dashboard</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9859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A7BA-202B-46DF-966E-9EDB9E2C3AE4}"/>
              </a:ext>
            </a:extLst>
          </p:cNvPr>
          <p:cNvSpPr>
            <a:spLocks noGrp="1"/>
          </p:cNvSpPr>
          <p:nvPr>
            <p:ph type="title"/>
          </p:nvPr>
        </p:nvSpPr>
        <p:spPr/>
        <p:txBody>
          <a:bodyPr/>
          <a:lstStyle/>
          <a:p>
            <a:r>
              <a:rPr lang="en-GB"/>
              <a:t>Involvement with business</a:t>
            </a:r>
          </a:p>
        </p:txBody>
      </p:sp>
      <p:sp>
        <p:nvSpPr>
          <p:cNvPr id="3" name="Rectangle 2">
            <a:extLst>
              <a:ext uri="{FF2B5EF4-FFF2-40B4-BE49-F238E27FC236}">
                <a16:creationId xmlns:a16="http://schemas.microsoft.com/office/drawing/2014/main" id="{58A4062C-DE23-4051-90DC-68DC2C13B88F}"/>
              </a:ext>
            </a:extLst>
          </p:cNvPr>
          <p:cNvSpPr/>
          <p:nvPr/>
        </p:nvSpPr>
        <p:spPr bwMode="auto">
          <a:xfrm>
            <a:off x="5842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Gatekeeper</a:t>
            </a:r>
          </a:p>
        </p:txBody>
      </p:sp>
      <p:sp>
        <p:nvSpPr>
          <p:cNvPr id="5" name="Rectangle 4">
            <a:extLst>
              <a:ext uri="{FF2B5EF4-FFF2-40B4-BE49-F238E27FC236}">
                <a16:creationId xmlns:a16="http://schemas.microsoft.com/office/drawing/2014/main" id="{E26880C8-CD91-42DE-B738-8CDECB15C47C}"/>
              </a:ext>
            </a:extLst>
          </p:cNvPr>
          <p:cNvSpPr/>
          <p:nvPr/>
        </p:nvSpPr>
        <p:spPr bwMode="auto">
          <a:xfrm>
            <a:off x="43561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Coach</a:t>
            </a:r>
          </a:p>
        </p:txBody>
      </p:sp>
      <p:sp>
        <p:nvSpPr>
          <p:cNvPr id="7" name="Rectangle 6">
            <a:extLst>
              <a:ext uri="{FF2B5EF4-FFF2-40B4-BE49-F238E27FC236}">
                <a16:creationId xmlns:a16="http://schemas.microsoft.com/office/drawing/2014/main" id="{1B7B110B-2C34-42AC-91E8-80FBC2417D03}"/>
              </a:ext>
            </a:extLst>
          </p:cNvPr>
          <p:cNvSpPr/>
          <p:nvPr/>
        </p:nvSpPr>
        <p:spPr bwMode="auto">
          <a:xfrm>
            <a:off x="8128000" y="1436688"/>
            <a:ext cx="3481388" cy="581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End-to-end delivery</a:t>
            </a:r>
          </a:p>
        </p:txBody>
      </p:sp>
      <p:sp>
        <p:nvSpPr>
          <p:cNvPr id="8" name="Rectangle 7">
            <a:extLst>
              <a:ext uri="{FF2B5EF4-FFF2-40B4-BE49-F238E27FC236}">
                <a16:creationId xmlns:a16="http://schemas.microsoft.com/office/drawing/2014/main" id="{97B0EA12-4C78-40C1-A330-357786F7B743}"/>
              </a:ext>
            </a:extLst>
          </p:cNvPr>
          <p:cNvSpPr/>
          <p:nvPr/>
        </p:nvSpPr>
        <p:spPr bwMode="auto">
          <a:xfrm>
            <a:off x="590963" y="2017713"/>
            <a:ext cx="3481388" cy="2946469"/>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Not involved in app development</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Ensures processes are followed and guides accordingly</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Led by a lean team primarily ensuring process and procedure is followed</a:t>
            </a:r>
          </a:p>
        </p:txBody>
      </p:sp>
      <p:sp>
        <p:nvSpPr>
          <p:cNvPr id="12" name="Rectangle 11">
            <a:extLst>
              <a:ext uri="{FF2B5EF4-FFF2-40B4-BE49-F238E27FC236}">
                <a16:creationId xmlns:a16="http://schemas.microsoft.com/office/drawing/2014/main" id="{D46A1655-7550-4C1D-AE22-C36557DF65C3}"/>
              </a:ext>
            </a:extLst>
          </p:cNvPr>
          <p:cNvSpPr/>
          <p:nvPr/>
        </p:nvSpPr>
        <p:spPr bwMode="auto">
          <a:xfrm>
            <a:off x="4362863" y="2017713"/>
            <a:ext cx="3481388" cy="2946469"/>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Provides expert advice to teams, guiding them in building own solutions</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Understands the challenges and recommends the best possible solution</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Leverages champions network</a:t>
            </a:r>
          </a:p>
        </p:txBody>
      </p:sp>
      <p:sp>
        <p:nvSpPr>
          <p:cNvPr id="14" name="Rectangle 13">
            <a:extLst>
              <a:ext uri="{FF2B5EF4-FFF2-40B4-BE49-F238E27FC236}">
                <a16:creationId xmlns:a16="http://schemas.microsoft.com/office/drawing/2014/main" id="{8713EAB5-FA56-423F-A3D9-D51AE7A30503}"/>
              </a:ext>
            </a:extLst>
          </p:cNvPr>
          <p:cNvSpPr/>
          <p:nvPr/>
        </p:nvSpPr>
        <p:spPr bwMode="auto">
          <a:xfrm>
            <a:off x="8128000" y="2017713"/>
            <a:ext cx="3481388" cy="2946469"/>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Delivers end-to-end solution</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Understands requirements, designs &amp; builds the right solution</a:t>
            </a:r>
          </a:p>
          <a:p>
            <a:pPr algn="l" defTabSz="932472" fontAlgn="base">
              <a:spcBef>
                <a:spcPct val="0"/>
              </a:spcBef>
              <a:spcAft>
                <a:spcPct val="0"/>
              </a:spcAft>
            </a:pPr>
            <a:endParaRPr lang="en-GB" sz="1400">
              <a:solidFill>
                <a:schemeClr val="tx1">
                  <a:lumMod val="75000"/>
                  <a:lumOff val="25000"/>
                </a:schemeClr>
              </a:solidFill>
              <a:ea typeface="Segoe UI" pitchFamily="34" charset="0"/>
              <a:cs typeface="Segoe UI" pitchFamily="34" charset="0"/>
            </a:endParaRPr>
          </a:p>
          <a:p>
            <a:pPr algn="l" defTabSz="932472" fontAlgn="base">
              <a:spcBef>
                <a:spcPct val="0"/>
              </a:spcBef>
              <a:spcAft>
                <a:spcPct val="0"/>
              </a:spcAft>
            </a:pPr>
            <a:r>
              <a:rPr lang="en-GB" sz="1400">
                <a:solidFill>
                  <a:schemeClr val="tx1">
                    <a:lumMod val="75000"/>
                    <a:lumOff val="25000"/>
                  </a:schemeClr>
                </a:solidFill>
                <a:ea typeface="Segoe UI" pitchFamily="34" charset="0"/>
                <a:cs typeface="Segoe UI" pitchFamily="34" charset="0"/>
              </a:rPr>
              <a:t>Fully fledged development team: solution architects and developers</a:t>
            </a:r>
          </a:p>
        </p:txBody>
      </p:sp>
    </p:spTree>
    <p:extLst>
      <p:ext uri="{BB962C8B-B14F-4D97-AF65-F5344CB8AC3E}">
        <p14:creationId xmlns:p14="http://schemas.microsoft.com/office/powerpoint/2010/main" val="37349622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Overview – Apps, Flows, Chatbots </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For Apps, Flow and Chatbots there are Overview </a:t>
            </a:r>
            <a:r>
              <a:rPr lang="en-US" sz="2000" dirty="0">
                <a:solidFill>
                  <a:srgbClr val="3C3C41"/>
                </a:solidFill>
                <a:latin typeface="Segoe UI"/>
              </a:rPr>
              <a:t>pages providing</a:t>
            </a:r>
            <a:r>
              <a:rPr kumimoji="0" lang="en-US" sz="2000" b="0" i="0" u="none" strike="noStrike" kern="1200" cap="none" spc="-49" normalizeH="0" baseline="0" noProof="0" dirty="0">
                <a:ln>
                  <a:noFill/>
                </a:ln>
                <a:solidFill>
                  <a:srgbClr val="3C3C41"/>
                </a:solidFill>
                <a:effectLst/>
                <a:uLnTx/>
                <a:uFillTx/>
                <a:latin typeface="Segoe UI"/>
                <a:ea typeface="+mn-ea"/>
                <a:cs typeface="+mn-cs"/>
              </a:rPr>
              <a:t> you with a tenant-wide overview of resources: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environments (and environments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environment makers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custom connectors</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apps, app makers, and apps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flows, flow makers, and flows created this month</a:t>
            </a:r>
          </a:p>
          <a:p>
            <a:pPr marL="285750" marR="0" lvl="0" indent="-28575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Total number of bots, bot makers, and bots created this month</a:t>
            </a:r>
          </a:p>
        </p:txBody>
      </p:sp>
      <p:pic>
        <p:nvPicPr>
          <p:cNvPr id="22" name="Picture 21">
            <a:extLst>
              <a:ext uri="{FF2B5EF4-FFF2-40B4-BE49-F238E27FC236}">
                <a16:creationId xmlns:a16="http://schemas.microsoft.com/office/drawing/2014/main" id="{69ED245E-4627-49DC-B55A-32D404E1CA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7828" y="1717554"/>
            <a:ext cx="4904222" cy="3056463"/>
          </a:xfrm>
          <a:prstGeom prst="rect">
            <a:avLst/>
          </a:prstGeom>
        </p:spPr>
      </p:pic>
    </p:spTree>
    <p:extLst>
      <p:ext uri="{BB962C8B-B14F-4D97-AF65-F5344CB8AC3E}">
        <p14:creationId xmlns:p14="http://schemas.microsoft.com/office/powerpoint/2010/main" val="30971911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Environments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Environments page shows you how many environments, environment makers, and Microsoft </a:t>
            </a:r>
            <a:r>
              <a:rPr kumimoji="0" lang="en-US" sz="2000" b="0" i="0" u="none" strike="noStrike" kern="1200" cap="none" spc="-49" normalizeH="0" baseline="0" noProof="0" dirty="0" err="1">
                <a:ln>
                  <a:noFill/>
                </a:ln>
                <a:solidFill>
                  <a:srgbClr val="3C3C41"/>
                </a:solidFill>
                <a:effectLst/>
                <a:uLnTx/>
                <a:uFillTx/>
                <a:latin typeface="Segoe UI"/>
                <a:ea typeface="+mn-ea"/>
                <a:cs typeface="+mn-cs"/>
              </a:rPr>
              <a:t>Dataverse</a:t>
            </a:r>
            <a:r>
              <a:rPr kumimoji="0" lang="en-US" sz="2000" b="0" i="0" u="none" strike="noStrike" kern="1200" cap="none" spc="-49" normalizeH="0" baseline="0" noProof="0" dirty="0">
                <a:ln>
                  <a:noFill/>
                </a:ln>
                <a:solidFill>
                  <a:srgbClr val="3C3C41"/>
                </a:solidFill>
                <a:effectLst/>
                <a:uLnTx/>
                <a:uFillTx/>
                <a:latin typeface="Segoe UI"/>
                <a:ea typeface="+mn-ea"/>
                <a:cs typeface="+mn-cs"/>
              </a:rPr>
              <a:t> instances you have.</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graphs visualize: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environment creation trend by environment type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number of resources per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number of environments by type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Top environment creators</a:t>
            </a: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37759BD5-BB93-4750-AEFF-DEA5433E43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2446" y="1736159"/>
            <a:ext cx="4915833" cy="2984697"/>
          </a:xfrm>
          <a:prstGeom prst="rect">
            <a:avLst/>
          </a:prstGeom>
        </p:spPr>
      </p:pic>
    </p:spTree>
    <p:extLst>
      <p:ext uri="{BB962C8B-B14F-4D97-AF65-F5344CB8AC3E}">
        <p14:creationId xmlns:p14="http://schemas.microsoft.com/office/powerpoint/2010/main" val="24954169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Microsoft Teams Environments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Microsoft Teams Environments page shows you the number of Microsoft Teams environments, environment makers, and resources in those environments you have</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graphs visualize: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environment creation trend</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number of resources per environment</a:t>
            </a: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B1C843F-34C9-4BB3-A246-611412CBD0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5450" y="1733642"/>
            <a:ext cx="4886609" cy="2987214"/>
          </a:xfrm>
          <a:prstGeom prst="rect">
            <a:avLst/>
          </a:prstGeom>
        </p:spPr>
      </p:pic>
    </p:spTree>
    <p:extLst>
      <p:ext uri="{BB962C8B-B14F-4D97-AF65-F5344CB8AC3E}">
        <p14:creationId xmlns:p14="http://schemas.microsoft.com/office/powerpoint/2010/main" val="25776257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Apps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Apps page provides an overview of apps in your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apps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apps created this month</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app makers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canvas apps and model-driven apps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number of production apps (a production app has had 50 active sessions, or active sessions by five unique users, in a month)</a:t>
            </a: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6B708077-DA57-4B5B-B6C2-20E8399B9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87828" y="1728187"/>
            <a:ext cx="4904222" cy="3056463"/>
          </a:xfrm>
          <a:prstGeom prst="rect">
            <a:avLst/>
          </a:prstGeom>
        </p:spPr>
      </p:pic>
    </p:spTree>
    <p:extLst>
      <p:ext uri="{BB962C8B-B14F-4D97-AF65-F5344CB8AC3E}">
        <p14:creationId xmlns:p14="http://schemas.microsoft.com/office/powerpoint/2010/main" val="5162884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Cloud Flows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Cloud Flows page provides an overview of flows in your environment:</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flows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flows created this month</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Total number of flow makers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lang="en-US" sz="2000" dirty="0">
                <a:solidFill>
                  <a:srgbClr val="3C3C41"/>
                </a:solidFill>
                <a:latin typeface="Segoe UI"/>
              </a:rPr>
              <a:t>Flow creation trends</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Top </a:t>
            </a:r>
            <a:r>
              <a:rPr kumimoji="0" lang="en-US" sz="2000" b="0" i="0" u="none" strike="noStrike" kern="1200" cap="none" spc="-49" normalizeH="0" baseline="0" noProof="0">
                <a:ln>
                  <a:noFill/>
                </a:ln>
                <a:solidFill>
                  <a:srgbClr val="3C3C41"/>
                </a:solidFill>
                <a:effectLst/>
                <a:uLnTx/>
                <a:uFillTx/>
                <a:latin typeface="Segoe UI"/>
                <a:ea typeface="+mn-ea"/>
                <a:cs typeface="+mn-cs"/>
              </a:rPr>
              <a:t>5 environments</a:t>
            </a:r>
            <a:endParaRPr kumimoji="0" lang="en-US" sz="20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366E5AF3-DAA2-45E4-9D67-0788E19018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9919" y="1704182"/>
            <a:ext cx="4882082" cy="3101734"/>
          </a:xfrm>
          <a:prstGeom prst="rect">
            <a:avLst/>
          </a:prstGeom>
        </p:spPr>
      </p:pic>
    </p:spTree>
    <p:extLst>
      <p:ext uri="{BB962C8B-B14F-4D97-AF65-F5344CB8AC3E}">
        <p14:creationId xmlns:p14="http://schemas.microsoft.com/office/powerpoint/2010/main" val="259864213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App / Flow Connections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App &amp; Flow Connections pages shows which resources and makers are using which connectors and—at a high level—which resources and makers are using premium features.</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The filters on this page are:</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Connector tier (premium or standard)</a:t>
            </a:r>
          </a:p>
          <a:p>
            <a:pPr marL="342900" marR="0" lvl="0" indent="-342900" algn="l" defTabSz="914192" rtl="0" eaLnBrk="1" fontAlgn="auto" latinLnBrk="0" hangingPunct="1">
              <a:lnSpc>
                <a:spcPct val="100000"/>
              </a:lnSpc>
              <a:spcBef>
                <a:spcPts val="600"/>
              </a:spcBef>
              <a:spcAft>
                <a:spcPts val="600"/>
              </a:spcAft>
              <a:buClrTx/>
              <a:buSzPct val="90000"/>
              <a:buFont typeface="Arial" panose="020B0604020202020204" pitchFamily="34" charset="0"/>
              <a:buChar char="•"/>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Connector (e.g. Office 365 Users, </a:t>
            </a:r>
            <a:r>
              <a:rPr kumimoji="0" lang="en-US" sz="2000" b="0" i="0" u="none" strike="noStrike" kern="1200" cap="none" spc="-49" normalizeH="0" baseline="0" noProof="0" dirty="0" err="1">
                <a:ln>
                  <a:noFill/>
                </a:ln>
                <a:solidFill>
                  <a:srgbClr val="3C3C41"/>
                </a:solidFill>
                <a:effectLst/>
                <a:uLnTx/>
                <a:uFillTx/>
                <a:latin typeface="Segoe UI"/>
                <a:ea typeface="+mn-ea"/>
                <a:cs typeface="+mn-cs"/>
              </a:rPr>
              <a:t>Dataverse</a:t>
            </a:r>
            <a:r>
              <a:rPr kumimoji="0" lang="en-US" sz="2000" b="0" i="0" u="none" strike="noStrike" kern="1200" cap="none" spc="-49" normalizeH="0" baseline="0" noProof="0" dirty="0">
                <a:ln>
                  <a:noFill/>
                </a:ln>
                <a:solidFill>
                  <a:srgbClr val="3C3C41"/>
                </a:solidFill>
                <a:effectLst/>
                <a:uLnTx/>
                <a:uFillTx/>
                <a:latin typeface="Segoe UI"/>
                <a:ea typeface="+mn-ea"/>
                <a:cs typeface="+mn-cs"/>
              </a:rPr>
              <a:t>, Azure AD etc.)</a:t>
            </a: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B5084011-752B-4B4C-9F6A-C19FCB575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5787" y="1724109"/>
            <a:ext cx="4854949" cy="3053454"/>
          </a:xfrm>
          <a:prstGeom prst="rect">
            <a:avLst/>
          </a:prstGeom>
        </p:spPr>
      </p:pic>
    </p:spTree>
    <p:extLst>
      <p:ext uri="{BB962C8B-B14F-4D97-AF65-F5344CB8AC3E}">
        <p14:creationId xmlns:p14="http://schemas.microsoft.com/office/powerpoint/2010/main" val="36056676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App and Flow Risk Assessment</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You can use the dashboard to identify overshared and overused resources, or resources that use specific connectors. </a:t>
            </a:r>
          </a:p>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Not only will you have visibility to those types of resources, you can grant yourself ownership to inspect the resource behavior and decide whether you need to take further action.</a:t>
            </a:r>
          </a:p>
          <a:p>
            <a:pPr marL="342900" marR="0" lvl="0" indent="-342900"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Ø"/>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Identify widely shared apps/flows</a:t>
            </a:r>
          </a:p>
          <a:p>
            <a:pPr marL="342900" marR="0" lvl="0" indent="-342900"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Ø"/>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Identify orphaned apps/flows</a:t>
            </a:r>
          </a:p>
          <a:p>
            <a:pPr marL="342900" marR="0" lvl="0" indent="-342900" algn="l" defTabSz="914192" rtl="0" eaLnBrk="1" fontAlgn="auto" latinLnBrk="0" hangingPunct="1">
              <a:lnSpc>
                <a:spcPct val="100000"/>
              </a:lnSpc>
              <a:spcBef>
                <a:spcPts val="1200"/>
              </a:spcBef>
              <a:spcAft>
                <a:spcPts val="1200"/>
              </a:spcAft>
              <a:buClrTx/>
              <a:buSzPct val="90000"/>
              <a:buFont typeface="Wingdings" panose="05000000000000000000" pitchFamily="2" charset="2"/>
              <a:buChar char="Ø"/>
              <a:tabLst/>
              <a:defRPr/>
            </a:pPr>
            <a:r>
              <a:rPr kumimoji="0" lang="en-US" sz="2000" b="0" i="0" u="none" strike="noStrike" kern="1200" cap="none" spc="-49" normalizeH="0" baseline="0" noProof="0" dirty="0">
                <a:ln>
                  <a:noFill/>
                </a:ln>
                <a:solidFill>
                  <a:srgbClr val="3C3C41"/>
                </a:solidFill>
                <a:effectLst/>
                <a:uLnTx/>
                <a:uFillTx/>
                <a:latin typeface="Segoe UI"/>
                <a:ea typeface="+mn-ea"/>
                <a:cs typeface="+mn-cs"/>
              </a:rPr>
              <a:t>Identify implicitly shared app/flow connections</a:t>
            </a:r>
          </a:p>
        </p:txBody>
      </p:sp>
      <p:pic>
        <p:nvPicPr>
          <p:cNvPr id="17" name="Picture 16">
            <a:extLst>
              <a:ext uri="{FF2B5EF4-FFF2-40B4-BE49-F238E27FC236}">
                <a16:creationId xmlns:a16="http://schemas.microsoft.com/office/drawing/2014/main" id="{0EFE644E-F369-49ED-AA26-393579BA48A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90289" y="1728430"/>
            <a:ext cx="4891320" cy="3111654"/>
          </a:xfrm>
          <a:prstGeom prst="rect">
            <a:avLst/>
          </a:prstGeom>
        </p:spPr>
      </p:pic>
    </p:spTree>
    <p:extLst>
      <p:ext uri="{BB962C8B-B14F-4D97-AF65-F5344CB8AC3E}">
        <p14:creationId xmlns:p14="http://schemas.microsoft.com/office/powerpoint/2010/main" val="37594473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App License Assessment</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49" normalizeH="0" baseline="0" noProof="0" dirty="0">
                <a:ln>
                  <a:noFill/>
                </a:ln>
                <a:solidFill>
                  <a:srgbClr val="3C3C41"/>
                </a:solidFill>
                <a:effectLst/>
                <a:uLnTx/>
                <a:uFillTx/>
                <a:latin typeface="Segoe UI"/>
                <a:ea typeface="+mn-ea"/>
                <a:cs typeface="+mn-cs"/>
              </a:rPr>
              <a:t>You can use the App license assessment page to view apps that use premium or standard features and drill down into connectors, departments or makers that are using premium connectors.</a:t>
            </a:r>
          </a:p>
        </p:txBody>
      </p:sp>
      <p:pic>
        <p:nvPicPr>
          <p:cNvPr id="11" name="Picture 10">
            <a:extLst>
              <a:ext uri="{FF2B5EF4-FFF2-40B4-BE49-F238E27FC236}">
                <a16:creationId xmlns:a16="http://schemas.microsoft.com/office/drawing/2014/main" id="{C6CDB67E-7C28-4E75-81B7-327609A4B8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7145" y="1724109"/>
            <a:ext cx="4874855" cy="3055531"/>
          </a:xfrm>
          <a:prstGeom prst="rect">
            <a:avLst/>
          </a:prstGeom>
        </p:spPr>
      </p:pic>
    </p:spTree>
    <p:extLst>
      <p:ext uri="{BB962C8B-B14F-4D97-AF65-F5344CB8AC3E}">
        <p14:creationId xmlns:p14="http://schemas.microsoft.com/office/powerpoint/2010/main" val="39598213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r>
              <a:rPr lang="de-DE" dirty="0"/>
              <a:t>App, Flow and Desktop Flow Archive</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890691" y="1344084"/>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6" y="2009680"/>
            <a:ext cx="6713732" cy="4227892"/>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highest possible score for an </a:t>
            </a:r>
            <a:r>
              <a:rPr kumimoji="0" lang="en-US" sz="1800" b="1" i="0" u="none" strike="noStrike" kern="1200" cap="none" spc="-49" normalizeH="0" baseline="0" noProof="0" dirty="0">
                <a:ln>
                  <a:noFill/>
                </a:ln>
                <a:solidFill>
                  <a:srgbClr val="3C3C41"/>
                </a:solidFill>
                <a:effectLst/>
                <a:uLnTx/>
                <a:uFillTx/>
                <a:latin typeface="Segoe UI"/>
                <a:ea typeface="+mn-ea"/>
                <a:cs typeface="+mn-cs"/>
              </a:rPr>
              <a:t>app</a:t>
            </a:r>
            <a:r>
              <a:rPr kumimoji="0" lang="en-US" sz="1800" b="0" i="0" u="none" strike="noStrike" kern="1200" cap="none" spc="-49" normalizeH="0" baseline="0" noProof="0" dirty="0">
                <a:ln>
                  <a:noFill/>
                </a:ln>
                <a:solidFill>
                  <a:srgbClr val="3C3C41"/>
                </a:solidFill>
                <a:effectLst/>
                <a:uLnTx/>
                <a:uFillTx/>
                <a:latin typeface="Segoe UI"/>
                <a:ea typeface="+mn-ea"/>
                <a:cs typeface="+mn-cs"/>
              </a:rPr>
              <a:t> </a:t>
            </a:r>
            <a:r>
              <a:rPr kumimoji="0" lang="en-US" sz="1800" b="1" i="0" u="none" strike="noStrike" kern="1200" cap="none" spc="-49" normalizeH="0" baseline="0" noProof="0" dirty="0">
                <a:ln>
                  <a:noFill/>
                </a:ln>
                <a:solidFill>
                  <a:srgbClr val="3C3C41"/>
                </a:solidFill>
                <a:effectLst/>
                <a:uLnTx/>
                <a:uFillTx/>
                <a:latin typeface="Segoe UI"/>
                <a:ea typeface="+mn-ea"/>
                <a:cs typeface="+mn-cs"/>
              </a:rPr>
              <a:t>is 8</a:t>
            </a:r>
            <a:r>
              <a:rPr kumimoji="0" lang="en-US" sz="1800" b="0" i="0" u="none" strike="noStrike" kern="1200" cap="none" spc="-49" normalizeH="0" baseline="0" noProof="0" dirty="0">
                <a:ln>
                  <a:noFill/>
                </a:ln>
                <a:solidFill>
                  <a:srgbClr val="3C3C41"/>
                </a:solidFill>
                <a:effectLst/>
                <a:uLnTx/>
                <a:uFillTx/>
                <a:latin typeface="Segoe UI"/>
                <a:ea typeface="+mn-ea"/>
                <a:cs typeface="+mn-cs"/>
              </a:rPr>
              <a:t>. Max score represents an app that hasn’t been never modified, is using word like test or demo in the title, was created over three years ago and </a:t>
            </a:r>
            <a:r>
              <a:rPr lang="en-US" sz="1800" dirty="0">
                <a:solidFill>
                  <a:srgbClr val="3C3C41"/>
                </a:solidFill>
                <a:latin typeface="Segoe UI"/>
              </a:rPr>
              <a:t>is </a:t>
            </a:r>
            <a:r>
              <a:rPr kumimoji="0" lang="en-US" sz="1800" b="0" i="0" u="none" strike="noStrike" kern="1200" cap="none" spc="-49" normalizeH="0" baseline="0" noProof="0" dirty="0">
                <a:ln>
                  <a:noFill/>
                </a:ln>
                <a:solidFill>
                  <a:srgbClr val="3C3C41"/>
                </a:solidFill>
                <a:effectLst/>
                <a:uLnTx/>
                <a:uFillTx/>
                <a:latin typeface="Segoe UI"/>
                <a:ea typeface="+mn-ea"/>
                <a:cs typeface="+mn-cs"/>
              </a:rPr>
              <a:t>likely created from a template</a:t>
            </a:r>
          </a:p>
          <a:p>
            <a:pPr marL="0" marR="0" lvl="0" indent="0" algn="l" defTabSz="914192" rtl="0" eaLnBrk="1" fontAlgn="auto" latinLnBrk="0" hangingPunct="1">
              <a:lnSpc>
                <a:spcPct val="100000"/>
              </a:lnSpc>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highest possible score for a </a:t>
            </a:r>
            <a:r>
              <a:rPr kumimoji="0" lang="en-US" sz="1800" b="1" i="0" u="none" strike="noStrike" kern="1200" cap="none" spc="-49" normalizeH="0" baseline="0" noProof="0" dirty="0">
                <a:ln>
                  <a:noFill/>
                </a:ln>
                <a:solidFill>
                  <a:srgbClr val="3C3C41"/>
                </a:solidFill>
                <a:effectLst/>
                <a:uLnTx/>
                <a:uFillTx/>
                <a:latin typeface="Segoe UI"/>
                <a:ea typeface="+mn-ea"/>
                <a:cs typeface="+mn-cs"/>
              </a:rPr>
              <a:t>flow</a:t>
            </a:r>
            <a:r>
              <a:rPr kumimoji="0" lang="en-US" sz="1800" b="0" i="0" u="none" strike="noStrike" kern="1200" cap="none" spc="-49" normalizeH="0" baseline="0" noProof="0" dirty="0">
                <a:ln>
                  <a:noFill/>
                </a:ln>
                <a:solidFill>
                  <a:srgbClr val="3C3C41"/>
                </a:solidFill>
                <a:effectLst/>
                <a:uLnTx/>
                <a:uFillTx/>
                <a:latin typeface="Segoe UI"/>
                <a:ea typeface="+mn-ea"/>
                <a:cs typeface="+mn-cs"/>
              </a:rPr>
              <a:t> </a:t>
            </a:r>
            <a:r>
              <a:rPr kumimoji="0" lang="en-US" sz="1800" b="1" i="0" u="none" strike="noStrike" kern="1200" cap="none" spc="-49" normalizeH="0" baseline="0" noProof="0" dirty="0">
                <a:ln>
                  <a:noFill/>
                </a:ln>
                <a:solidFill>
                  <a:srgbClr val="3C3C41"/>
                </a:solidFill>
                <a:effectLst/>
                <a:uLnTx/>
                <a:uFillTx/>
                <a:latin typeface="Segoe UI"/>
                <a:ea typeface="+mn-ea"/>
                <a:cs typeface="+mn-cs"/>
              </a:rPr>
              <a:t>is 11</a:t>
            </a:r>
            <a:r>
              <a:rPr kumimoji="0" lang="en-US" sz="1800" b="0" i="0" u="none" strike="noStrike" kern="1200" cap="none" spc="-49" normalizeH="0" baseline="0" noProof="0" dirty="0">
                <a:ln>
                  <a:noFill/>
                </a:ln>
                <a:solidFill>
                  <a:srgbClr val="3C3C41"/>
                </a:solidFill>
                <a:effectLst/>
                <a:uLnTx/>
                <a:uFillTx/>
                <a:latin typeface="Segoe UI"/>
                <a:ea typeface="+mn-ea"/>
                <a:cs typeface="+mn-cs"/>
              </a:rPr>
              <a:t>. Max score represents a flow that hasn't been modified since it was created, is using word like test or demo in the title, was created over three years ago, was likely created from a template, is </a:t>
            </a:r>
            <a:r>
              <a:rPr lang="en-US" sz="1800" dirty="0">
                <a:solidFill>
                  <a:srgbClr val="3C3C41"/>
                </a:solidFill>
                <a:latin typeface="Segoe UI"/>
              </a:rPr>
              <a:t>suspended, is orphan and</a:t>
            </a:r>
            <a:r>
              <a:rPr kumimoji="0" lang="en-US" sz="1800" b="0" i="0" u="none" strike="noStrike" kern="1200" cap="none" spc="-49" normalizeH="0" baseline="0" noProof="0" dirty="0">
                <a:ln>
                  <a:noFill/>
                </a:ln>
                <a:solidFill>
                  <a:srgbClr val="3C3C41"/>
                </a:solidFill>
                <a:effectLst/>
                <a:uLnTx/>
                <a:uFillTx/>
                <a:latin typeface="Segoe UI"/>
                <a:ea typeface="+mn-ea"/>
                <a:cs typeface="+mn-cs"/>
              </a:rPr>
              <a:t> isn't complex (contains fewer than five actions).</a:t>
            </a:r>
          </a:p>
          <a:p>
            <a:pPr marL="0" marR="0" lvl="0" indent="0" algn="l" defTabSz="914192" rtl="0" eaLnBrk="1" fontAlgn="auto" latinLnBrk="0" hangingPunct="1">
              <a:lnSpc>
                <a:spcPct val="100000"/>
              </a:lnSpc>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C3C41"/>
                </a:solidFill>
                <a:effectLst/>
                <a:uLnTx/>
                <a:uFillTx/>
                <a:latin typeface="Segoe UI"/>
                <a:ea typeface="+mn-ea"/>
                <a:cs typeface="+mn-cs"/>
              </a:rPr>
              <a:t>The highest possible score for a </a:t>
            </a:r>
            <a:r>
              <a:rPr kumimoji="0" lang="en-US" sz="1800" b="1" i="0" u="none" strike="noStrike" kern="1200" cap="none" spc="-49" normalizeH="0" baseline="0" noProof="0" dirty="0">
                <a:ln>
                  <a:noFill/>
                </a:ln>
                <a:solidFill>
                  <a:srgbClr val="3C3C41"/>
                </a:solidFill>
                <a:effectLst/>
                <a:uLnTx/>
                <a:uFillTx/>
                <a:latin typeface="Segoe UI"/>
                <a:ea typeface="+mn-ea"/>
                <a:cs typeface="+mn-cs"/>
              </a:rPr>
              <a:t>desktop flow is 6</a:t>
            </a:r>
            <a:r>
              <a:rPr kumimoji="0" lang="en-US" sz="1800" b="0" i="0" u="none" strike="noStrike" kern="1200" cap="none" spc="-49" normalizeH="0" baseline="0" noProof="0" dirty="0">
                <a:ln>
                  <a:noFill/>
                </a:ln>
                <a:solidFill>
                  <a:srgbClr val="3C3C41"/>
                </a:solidFill>
                <a:effectLst/>
                <a:uLnTx/>
                <a:uFillTx/>
                <a:latin typeface="Segoe UI"/>
                <a:ea typeface="+mn-ea"/>
                <a:cs typeface="+mn-cs"/>
              </a:rPr>
              <a:t>. A score of 6 represents a desktop flow that hasn't been modified since it was created, is using word like test or demo in the title, was created over a year ago, and was likely created from a template.</a:t>
            </a:r>
            <a:endParaRPr kumimoji="0" lang="en-US" sz="14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E320FB13-B536-4FB2-9F49-C9C07AD8117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53852" y="2196017"/>
            <a:ext cx="4897459" cy="3020215"/>
          </a:xfrm>
          <a:prstGeom prst="rect">
            <a:avLst/>
          </a:prstGeom>
        </p:spPr>
      </p:pic>
      <p:sp>
        <p:nvSpPr>
          <p:cNvPr id="14" name="TextBox 13">
            <a:extLst>
              <a:ext uri="{FF2B5EF4-FFF2-40B4-BE49-F238E27FC236}">
                <a16:creationId xmlns:a16="http://schemas.microsoft.com/office/drawing/2014/main" id="{08660A7B-AEFB-443F-BBB5-108F43311981}"/>
              </a:ext>
            </a:extLst>
          </p:cNvPr>
          <p:cNvSpPr txBox="1"/>
          <p:nvPr/>
        </p:nvSpPr>
        <p:spPr>
          <a:xfrm>
            <a:off x="501789" y="1193457"/>
            <a:ext cx="11446759" cy="646331"/>
          </a:xfrm>
          <a:prstGeom prst="rect">
            <a:avLst/>
          </a:prstGeom>
          <a:noFill/>
        </p:spPr>
        <p:txBody>
          <a:bodyPr wrap="square">
            <a:spAutoFit/>
          </a:body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lang="en-US" spc="-49" dirty="0">
                <a:solidFill>
                  <a:srgbClr val="3C3C41"/>
                </a:solidFill>
                <a:latin typeface="Segoe UI"/>
              </a:rPr>
              <a:t>I</a:t>
            </a:r>
            <a:r>
              <a:rPr kumimoji="0" lang="en-US" sz="1800" b="0" i="0" u="none" strike="noStrike" kern="1200" cap="none" spc="-49" normalizeH="0" baseline="0" noProof="0" dirty="0" err="1">
                <a:ln>
                  <a:noFill/>
                </a:ln>
                <a:solidFill>
                  <a:srgbClr val="3C3C41"/>
                </a:solidFill>
                <a:effectLst/>
                <a:uLnTx/>
                <a:uFillTx/>
                <a:latin typeface="Segoe UI"/>
                <a:ea typeface="+mn-ea"/>
                <a:cs typeface="+mn-cs"/>
              </a:rPr>
              <a:t>dentify</a:t>
            </a:r>
            <a:r>
              <a:rPr kumimoji="0" lang="en-US" sz="1800" b="0" i="0" u="none" strike="noStrike" kern="1200" cap="none" spc="-49" normalizeH="0" baseline="0" noProof="0" dirty="0">
                <a:ln>
                  <a:noFill/>
                </a:ln>
                <a:solidFill>
                  <a:srgbClr val="3C3C41"/>
                </a:solidFill>
                <a:effectLst/>
                <a:uLnTx/>
                <a:uFillTx/>
                <a:latin typeface="Segoe UI"/>
                <a:ea typeface="+mn-ea"/>
                <a:cs typeface="+mn-cs"/>
              </a:rPr>
              <a:t> unused apps, flows and desktop flows by monitoring their archive score: </a:t>
            </a:r>
            <a:r>
              <a:rPr kumimoji="0" lang="en-US" sz="1800" b="0" i="0" u="sng" strike="noStrike" kern="1200" cap="none" spc="-49" normalizeH="0" baseline="0" noProof="0" dirty="0">
                <a:ln>
                  <a:noFill/>
                </a:ln>
                <a:solidFill>
                  <a:srgbClr val="3C3C41"/>
                </a:solidFill>
                <a:effectLst/>
                <a:uLnTx/>
                <a:uFillTx/>
                <a:latin typeface="Segoe UI"/>
                <a:ea typeface="+mn-ea"/>
                <a:cs typeface="+mn-cs"/>
              </a:rPr>
              <a:t>in short, the higher the score, the more likely it is that you can safely archive the resource</a:t>
            </a:r>
            <a:r>
              <a:rPr kumimoji="0" lang="en-US" sz="1800" b="0" i="0" u="none" strike="noStrike" kern="1200" cap="none" spc="-49" normalizeH="0" baseline="0" noProof="0" dirty="0">
                <a:ln>
                  <a:noFill/>
                </a:ln>
                <a:solidFill>
                  <a:srgbClr val="3C3C41"/>
                </a:solidFill>
                <a:effectLst/>
                <a:uLnTx/>
                <a:uFillTx/>
                <a:latin typeface="Segoe UI"/>
                <a:ea typeface="+mn-ea"/>
                <a:cs typeface="+mn-cs"/>
              </a:rPr>
              <a:t>.</a:t>
            </a:r>
          </a:p>
        </p:txBody>
      </p:sp>
    </p:spTree>
    <p:extLst>
      <p:ext uri="{BB962C8B-B14F-4D97-AF65-F5344CB8AC3E}">
        <p14:creationId xmlns:p14="http://schemas.microsoft.com/office/powerpoint/2010/main" val="2179627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5" y="2710542"/>
            <a:ext cx="7470525" cy="1181862"/>
          </a:xfrm>
        </p:spPr>
        <p:txBody>
          <a:bodyPr/>
          <a:lstStyle/>
          <a:p>
            <a:pPr defTabSz="914192">
              <a:lnSpc>
                <a:spcPct val="90000"/>
              </a:lnSpc>
            </a:pPr>
            <a:r>
              <a:rPr lang="en-US" sz="3600" dirty="0">
                <a:solidFill>
                  <a:schemeClr val="tx1"/>
                </a:solidFill>
              </a:rPr>
              <a:t>Power BI Dashboard - Compliance and Adoption</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72480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1981-B28B-4F6B-B5B3-A94086977A2B}"/>
              </a:ext>
            </a:extLst>
          </p:cNvPr>
          <p:cNvSpPr>
            <a:spLocks noGrp="1"/>
          </p:cNvSpPr>
          <p:nvPr>
            <p:ph type="title"/>
          </p:nvPr>
        </p:nvSpPr>
        <p:spPr>
          <a:xfrm>
            <a:off x="585216" y="2302063"/>
            <a:ext cx="3182027" cy="3959225"/>
          </a:xfrm>
        </p:spPr>
        <p:txBody>
          <a:bodyPr/>
          <a:lstStyle/>
          <a:p>
            <a:r>
              <a:rPr lang="en-GB" sz="2800" dirty="0"/>
              <a:t>Establishing a Centre of Excellence</a:t>
            </a:r>
          </a:p>
        </p:txBody>
      </p:sp>
      <p:sp>
        <p:nvSpPr>
          <p:cNvPr id="3" name="Text Placeholder 2">
            <a:extLst>
              <a:ext uri="{FF2B5EF4-FFF2-40B4-BE49-F238E27FC236}">
                <a16:creationId xmlns:a16="http://schemas.microsoft.com/office/drawing/2014/main" id="{B093975A-CFEB-4CFA-BAA8-E9CF3797342E}"/>
              </a:ext>
            </a:extLst>
          </p:cNvPr>
          <p:cNvSpPr>
            <a:spLocks noGrp="1"/>
          </p:cNvSpPr>
          <p:nvPr>
            <p:ph type="body" sz="quarter" idx="11"/>
          </p:nvPr>
        </p:nvSpPr>
        <p:spPr>
          <a:xfrm>
            <a:off x="4354523" y="2302063"/>
            <a:ext cx="7254865" cy="3959226"/>
          </a:xfrm>
        </p:spPr>
        <p:txBody>
          <a:bodyPr/>
          <a:lstStyle/>
          <a:p>
            <a:r>
              <a:rPr lang="en-GB" sz="2000"/>
              <a:t>A </a:t>
            </a:r>
            <a:r>
              <a:rPr lang="en-GB" sz="2000" dirty="0"/>
              <a:t>key principle is to clarify why you’re setting up a </a:t>
            </a:r>
            <a:r>
              <a:rPr lang="en-GB" sz="2000" dirty="0" err="1"/>
              <a:t>CoE</a:t>
            </a:r>
            <a:r>
              <a:rPr lang="en-GB" sz="2000" dirty="0"/>
              <a:t>, what it aims to accomplish and the key business outcomes you hope to achieve.  </a:t>
            </a:r>
          </a:p>
          <a:p>
            <a:r>
              <a:rPr lang="en-GB" sz="2000" dirty="0"/>
              <a:t>Designed to drive innovation and improvement, as a central function it can break down geographic and organisational silos – a powerful way for organisations to align around business goals rather than individual department metrics.</a:t>
            </a:r>
          </a:p>
          <a:p>
            <a:endParaRPr lang="en-GB" sz="2000" dirty="0"/>
          </a:p>
          <a:p>
            <a:endParaRPr lang="en-GB" dirty="0"/>
          </a:p>
        </p:txBody>
      </p:sp>
    </p:spTree>
    <p:extLst>
      <p:ext uri="{BB962C8B-B14F-4D97-AF65-F5344CB8AC3E}">
        <p14:creationId xmlns:p14="http://schemas.microsoft.com/office/powerpoint/2010/main" val="4708193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pPr algn="l"/>
            <a:r>
              <a:rPr lang="en-GB" b="1" i="0" dirty="0">
                <a:solidFill>
                  <a:srgbClr val="171717"/>
                </a:solidFill>
                <a:effectLst/>
                <a:latin typeface="Segoe UI" panose="020B0502040204020203" pitchFamily="34" charset="0"/>
              </a:rPr>
              <a:t>Compliance and Governance Dashboard </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GB" sz="1600" b="0" i="0" dirty="0">
                <a:solidFill>
                  <a:srgbClr val="171717"/>
                </a:solidFill>
                <a:effectLst/>
                <a:latin typeface="Segoe UI" panose="020B0502040204020203" pitchFamily="34" charset="0"/>
              </a:rPr>
              <a:t>The </a:t>
            </a:r>
            <a:r>
              <a:rPr lang="en-GB" sz="1600" b="1" i="0" dirty="0">
                <a:solidFill>
                  <a:srgbClr val="171717"/>
                </a:solidFill>
                <a:effectLst/>
                <a:latin typeface="Segoe UI" panose="020B0502040204020203" pitchFamily="34" charset="0"/>
              </a:rPr>
              <a:t>Compliance and Governance insights</a:t>
            </a:r>
            <a:r>
              <a:rPr lang="en-GB" sz="1600" b="0" i="0" dirty="0">
                <a:solidFill>
                  <a:srgbClr val="171717"/>
                </a:solidFill>
                <a:effectLst/>
                <a:latin typeface="Segoe UI" panose="020B0502040204020203" pitchFamily="34" charset="0"/>
              </a:rPr>
              <a:t> page provides you with a tenant-wide overview of:</a:t>
            </a:r>
          </a:p>
          <a:p>
            <a:pPr algn="l"/>
            <a:endParaRPr lang="en-GB" sz="1600" b="0" i="0" dirty="0">
              <a:solidFill>
                <a:srgbClr val="171717"/>
              </a:solidFill>
              <a:effectLst/>
              <a:latin typeface="Segoe UI" panose="020B0502040204020203" pitchFamily="34" charset="0"/>
            </a:endParaRP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without an owner</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not in solutions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with duplicate names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with test, demo, template in the name</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with open </a:t>
            </a:r>
            <a:r>
              <a:rPr lang="en-GB" sz="1600" b="0" i="0" u="none" strike="noStrike" dirty="0">
                <a:solidFill>
                  <a:srgbClr val="171717"/>
                </a:solidFill>
                <a:effectLst/>
                <a:latin typeface="Segoe UI" panose="020B0502040204020203" pitchFamily="34" charset="0"/>
                <a:hlinkClick r:id="rId4"/>
              </a:rPr>
              <a:t>compliance details requests</a:t>
            </a:r>
            <a:endParaRPr lang="en-GB" sz="1600" b="0" i="0" dirty="0">
              <a:solidFill>
                <a:srgbClr val="171717"/>
              </a:solidFill>
              <a:effectLst/>
              <a:latin typeface="Segoe UI" panose="020B0502040204020203" pitchFamily="34" charset="0"/>
            </a:endParaRP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currently not compliant with DLP policies or billing policies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Grandfathered apps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shared with everyone and apps shared with more than 100 users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Apps not launched in the last month and in the last quarter</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Suspended flows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Flows using plain text passwords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Cross-tenant connections</a:t>
            </a:r>
          </a:p>
          <a:p>
            <a:pPr algn="l">
              <a:buFont typeface="Arial" panose="020B0604020202020204" pitchFamily="34" charset="0"/>
              <a:buChar char="•"/>
            </a:pPr>
            <a:r>
              <a:rPr lang="en-GB" sz="1600" b="0" i="0" dirty="0">
                <a:solidFill>
                  <a:srgbClr val="171717"/>
                </a:solidFill>
                <a:effectLst/>
                <a:latin typeface="Segoe UI" panose="020B0502040204020203" pitchFamily="34" charset="0"/>
              </a:rPr>
              <a:t>Environments with no apps or flows</a:t>
            </a:r>
          </a:p>
          <a:p>
            <a:br>
              <a:rPr lang="en-GB" sz="1600" dirty="0"/>
            </a:b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54419D12-3D41-330C-E80E-0FB9F01A28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13913" y="1646283"/>
            <a:ext cx="4835523" cy="2490711"/>
          </a:xfrm>
          <a:prstGeom prst="rect">
            <a:avLst/>
          </a:prstGeom>
        </p:spPr>
      </p:pic>
    </p:spTree>
    <p:extLst>
      <p:ext uri="{BB962C8B-B14F-4D97-AF65-F5344CB8AC3E}">
        <p14:creationId xmlns:p14="http://schemas.microsoft.com/office/powerpoint/2010/main" val="30730903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13340086" y="1893942"/>
            <a:ext cx="1012876" cy="3051547"/>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pPr algn="l"/>
            <a:r>
              <a:rPr lang="en-GB" b="1" i="0" dirty="0">
                <a:solidFill>
                  <a:srgbClr val="171717"/>
                </a:solidFill>
                <a:effectLst/>
                <a:latin typeface="Segoe UI" panose="020B0502040204020203" pitchFamily="34" charset="0"/>
              </a:rPr>
              <a:t>Apps Drill Through</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GB" sz="1600" b="0" i="0" dirty="0">
                <a:solidFill>
                  <a:srgbClr val="171717"/>
                </a:solidFill>
                <a:effectLst/>
                <a:latin typeface="Segoe UI" panose="020B0502040204020203" pitchFamily="34" charset="0"/>
              </a:rPr>
              <a:t>From each card, you can drill-through to a list of apps matching the selected criteria</a:t>
            </a: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2050" name="Picture 2" descr="Compliance and Governance drill-through.">
            <a:extLst>
              <a:ext uri="{FF2B5EF4-FFF2-40B4-BE49-F238E27FC236}">
                <a16:creationId xmlns:a16="http://schemas.microsoft.com/office/drawing/2014/main" id="{741C7FAA-06D3-30FB-CE5B-452085C0D42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26552" y="1742749"/>
            <a:ext cx="4818486" cy="2718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06909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13340086" y="1893942"/>
            <a:ext cx="1012876" cy="3051547"/>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403137"/>
          </a:xfrm>
        </p:spPr>
        <p:txBody>
          <a:bodyPr/>
          <a:lstStyle/>
          <a:p>
            <a:pPr algn="l"/>
            <a:r>
              <a:rPr lang="en-GB" b="1" i="0" dirty="0">
                <a:solidFill>
                  <a:srgbClr val="171717"/>
                </a:solidFill>
                <a:effectLst/>
                <a:latin typeface="Segoe UI" panose="020B0502040204020203" pitchFamily="34" charset="0"/>
              </a:rPr>
              <a:t>Flows Drill Through</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GB" sz="1600" b="0" i="0" dirty="0">
                <a:solidFill>
                  <a:srgbClr val="171717"/>
                </a:solidFill>
                <a:effectLst/>
                <a:latin typeface="Segoe UI" panose="020B0502040204020203" pitchFamily="34" charset="0"/>
              </a:rPr>
              <a:t>From each card, you can drill-through to a list of apps or flows matching the selected criteria</a:t>
            </a: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0B302F8A-2935-F3D5-29C0-C10FC5986F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2731" y="1652159"/>
            <a:ext cx="4797692" cy="2891962"/>
          </a:xfrm>
          <a:prstGeom prst="rect">
            <a:avLst/>
          </a:prstGeom>
        </p:spPr>
      </p:pic>
    </p:spTree>
    <p:extLst>
      <p:ext uri="{BB962C8B-B14F-4D97-AF65-F5344CB8AC3E}">
        <p14:creationId xmlns:p14="http://schemas.microsoft.com/office/powerpoint/2010/main" val="19440995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397545"/>
          </a:xfrm>
        </p:spPr>
        <p:txBody>
          <a:bodyPr/>
          <a:lstStyle/>
          <a:p>
            <a:r>
              <a:rPr lang="en-GB" b="1" i="0" dirty="0">
                <a:solidFill>
                  <a:srgbClr val="171717"/>
                </a:solidFill>
                <a:effectLst/>
                <a:latin typeface="Segoe UI" panose="020B0502040204020203" pitchFamily="34" charset="0"/>
              </a:rPr>
              <a:t>Adoption insights Dashboard </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GB" sz="1600" b="0" i="0" dirty="0">
                <a:solidFill>
                  <a:srgbClr val="171717"/>
                </a:solidFill>
                <a:effectLst/>
                <a:latin typeface="Segoe UI" panose="020B0502040204020203" pitchFamily="34" charset="0"/>
              </a:rPr>
              <a:t>The Adoption insights page provides you with a tenant-wide overview of:</a:t>
            </a:r>
          </a:p>
          <a:p>
            <a:pPr algn="l"/>
            <a:endParaRPr lang="en-GB" sz="1600" b="0" i="0"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Apps launched this month and this quarter</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Unique users in the past month</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Total makers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connectors used in apps and flows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most launched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makers with the most launched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countries where makers create most launched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environments that consume the most capacity</a:t>
            </a:r>
            <a:br>
              <a:rPr lang="en-GB" sz="1600" dirty="0"/>
            </a:b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35B151D3-0A33-7872-89DC-AA44FEA4DD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3539" y="1705242"/>
            <a:ext cx="4788502" cy="2616611"/>
          </a:xfrm>
          <a:prstGeom prst="rect">
            <a:avLst/>
          </a:prstGeom>
        </p:spPr>
      </p:pic>
    </p:spTree>
    <p:extLst>
      <p:ext uri="{BB962C8B-B14F-4D97-AF65-F5344CB8AC3E}">
        <p14:creationId xmlns:p14="http://schemas.microsoft.com/office/powerpoint/2010/main" val="185252410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8035993" y="-234950"/>
            <a:ext cx="3631958" cy="3631958"/>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10013950" y="-1119981"/>
            <a:ext cx="2824162" cy="282416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j-ea"/>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6443878" y="585788"/>
            <a:ext cx="5748123" cy="6272214"/>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a:xfrm>
            <a:off x="466386" y="620428"/>
            <a:ext cx="11306469" cy="397545"/>
          </a:xfrm>
        </p:spPr>
        <p:txBody>
          <a:bodyPr/>
          <a:lstStyle/>
          <a:p>
            <a:r>
              <a:rPr lang="en-GB" b="1" i="0" dirty="0">
                <a:solidFill>
                  <a:srgbClr val="171717"/>
                </a:solidFill>
                <a:effectLst/>
                <a:latin typeface="Segoe UI" panose="020B0502040204020203" pitchFamily="34" charset="0"/>
              </a:rPr>
              <a:t>Default environment Dashboard </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6443878" y="876497"/>
            <a:ext cx="6583835" cy="464885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466387" y="1399097"/>
            <a:ext cx="5910934" cy="4614606"/>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l"/>
            <a:r>
              <a:rPr lang="en-GB" sz="1600" b="0" i="0" dirty="0">
                <a:solidFill>
                  <a:srgbClr val="171717"/>
                </a:solidFill>
                <a:effectLst/>
                <a:latin typeface="Segoe UI" panose="020B0502040204020203" pitchFamily="34" charset="0"/>
              </a:rPr>
              <a:t>The Default environment page gives you an overview of adoption in the default environment, with the intent to help clean up tech debt in this environment and highlight highly adopted resources that may need to be migrated to a production environment.</a:t>
            </a:r>
          </a:p>
          <a:p>
            <a:pPr algn="l"/>
            <a:endParaRPr lang="en-GB" sz="1600" b="0" i="0" dirty="0">
              <a:solidFill>
                <a:srgbClr val="171717"/>
              </a:solidFill>
              <a:effectLst/>
              <a:latin typeface="Segoe UI" panose="020B0502040204020203" pitchFamily="34" charset="0"/>
            </a:endParaRP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Apps and flows without an owner</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Apps currently not compliant with DLP policies or billing policies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Grandfathered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Apps shared with everyone and apps shared with more than 100 users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Suspended flows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Flows using plain text passwords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most launched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Top 5 most shared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Latest non-compliant apps</a:t>
            </a:r>
          </a:p>
          <a:p>
            <a:pPr marL="285750" indent="-285750" algn="l">
              <a:buFont typeface="Arial" panose="020B0604020202020204" pitchFamily="34" charset="0"/>
              <a:buChar char="•"/>
            </a:pPr>
            <a:r>
              <a:rPr lang="en-GB" sz="1600" b="0" i="0" dirty="0">
                <a:solidFill>
                  <a:srgbClr val="171717"/>
                </a:solidFill>
                <a:effectLst/>
                <a:latin typeface="Segoe UI" panose="020B0502040204020203" pitchFamily="34" charset="0"/>
              </a:rPr>
              <a:t>Latest suspended flows</a:t>
            </a:r>
            <a:endParaRPr kumimoji="0" lang="en-US" sz="1800" b="0" i="0" u="none" strike="noStrike" kern="1200" cap="none" spc="-49" normalizeH="0" baseline="0" noProof="0" dirty="0">
              <a:ln>
                <a:noFill/>
              </a:ln>
              <a:solidFill>
                <a:srgbClr val="3C3C41"/>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33AF577F-B850-14DD-4218-D53B0559F2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27993" y="1704181"/>
            <a:ext cx="4855313" cy="2823431"/>
          </a:xfrm>
          <a:prstGeom prst="rect">
            <a:avLst/>
          </a:prstGeom>
        </p:spPr>
      </p:pic>
    </p:spTree>
    <p:extLst>
      <p:ext uri="{BB962C8B-B14F-4D97-AF65-F5344CB8AC3E}">
        <p14:creationId xmlns:p14="http://schemas.microsoft.com/office/powerpoint/2010/main" val="31064355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C9-D83C-485A-B175-2BC9D6DEF921}"/>
              </a:ext>
            </a:extLst>
          </p:cNvPr>
          <p:cNvSpPr>
            <a:spLocks noGrp="1"/>
          </p:cNvSpPr>
          <p:nvPr>
            <p:ph type="title"/>
          </p:nvPr>
        </p:nvSpPr>
        <p:spPr>
          <a:xfrm>
            <a:off x="466724" y="3151342"/>
            <a:ext cx="7470525" cy="1181862"/>
          </a:xfrm>
        </p:spPr>
        <p:txBody>
          <a:bodyPr/>
          <a:lstStyle/>
          <a:p>
            <a:pPr defTabSz="914192">
              <a:lnSpc>
                <a:spcPct val="90000"/>
              </a:lnSpc>
            </a:pPr>
            <a:r>
              <a:rPr lang="en-US" sz="3600" dirty="0">
                <a:solidFill>
                  <a:schemeClr val="tx1"/>
                </a:solidFill>
              </a:rPr>
              <a:t>Overview of </a:t>
            </a:r>
            <a:br>
              <a:rPr lang="en-US" sz="3600" dirty="0">
                <a:solidFill>
                  <a:schemeClr val="tx1"/>
                </a:solidFill>
              </a:rPr>
            </a:br>
            <a:r>
              <a:rPr lang="en-US" sz="3600" dirty="0">
                <a:solidFill>
                  <a:schemeClr val="tx1"/>
                </a:solidFill>
              </a:rPr>
              <a:t>Center of Excellence Starter Kit</a:t>
            </a:r>
            <a:endParaRPr lang="en-IN" sz="3600" dirty="0">
              <a:solidFill>
                <a:schemeClr val="tx1"/>
              </a:solidFill>
            </a:endParaRPr>
          </a:p>
        </p:txBody>
      </p:sp>
      <p:sp>
        <p:nvSpPr>
          <p:cNvPr id="17" name="Rectangle 16">
            <a:extLst>
              <a:ext uri="{FF2B5EF4-FFF2-40B4-BE49-F238E27FC236}">
                <a16:creationId xmlns:a16="http://schemas.microsoft.com/office/drawing/2014/main" id="{572A891B-C0D8-4207-9803-1C72D1FF419A}"/>
              </a:ext>
            </a:extLst>
          </p:cNvPr>
          <p:cNvSpPr/>
          <p:nvPr/>
        </p:nvSpPr>
        <p:spPr bwMode="auto">
          <a:xfrm>
            <a:off x="466725" y="2549910"/>
            <a:ext cx="7315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7461BD16-A88E-41F3-9BEE-556797041DAC}"/>
              </a:ext>
            </a:extLst>
          </p:cNvPr>
          <p:cNvSpPr/>
          <p:nvPr/>
        </p:nvSpPr>
        <p:spPr bwMode="auto">
          <a:xfrm>
            <a:off x="8178373" y="-2381250"/>
            <a:ext cx="5932022" cy="5932022"/>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6B9AC2E-336D-4DDB-80E8-A2EBAD9FEC82}"/>
              </a:ext>
            </a:extLst>
          </p:cNvPr>
          <p:cNvSpPr/>
          <p:nvPr/>
        </p:nvSpPr>
        <p:spPr bwMode="auto">
          <a:xfrm>
            <a:off x="8768625" y="0"/>
            <a:ext cx="3423375" cy="2961129"/>
          </a:xfrm>
          <a:custGeom>
            <a:avLst/>
            <a:gdLst>
              <a:gd name="connsiteX0" fmla="*/ 632267 w 3423375"/>
              <a:gd name="connsiteY0" fmla="*/ 0 h 2961129"/>
              <a:gd name="connsiteX1" fmla="*/ 3423375 w 3423375"/>
              <a:gd name="connsiteY1" fmla="*/ 0 h 2961129"/>
              <a:gd name="connsiteX2" fmla="*/ 3423375 w 3423375"/>
              <a:gd name="connsiteY2" fmla="*/ 1866617 h 2961129"/>
              <a:gd name="connsiteX3" fmla="*/ 2328863 w 3423375"/>
              <a:gd name="connsiteY3" fmla="*/ 2961129 h 2961129"/>
              <a:gd name="connsiteX4" fmla="*/ 0 w 3423375"/>
              <a:gd name="connsiteY4" fmla="*/ 632267 h 2961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3375" h="2961129">
                <a:moveTo>
                  <a:pt x="632267" y="0"/>
                </a:moveTo>
                <a:lnTo>
                  <a:pt x="3423375" y="0"/>
                </a:lnTo>
                <a:lnTo>
                  <a:pt x="3423375" y="1866617"/>
                </a:lnTo>
                <a:lnTo>
                  <a:pt x="2328863" y="2961129"/>
                </a:lnTo>
                <a:lnTo>
                  <a:pt x="0" y="63226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0" name="Diamond 19">
            <a:extLst>
              <a:ext uri="{FF2B5EF4-FFF2-40B4-BE49-F238E27FC236}">
                <a16:creationId xmlns:a16="http://schemas.microsoft.com/office/drawing/2014/main" id="{5378FACA-D65E-45A8-83D2-C8AF0CEAC117}"/>
              </a:ext>
            </a:extLst>
          </p:cNvPr>
          <p:cNvSpPr/>
          <p:nvPr/>
        </p:nvSpPr>
        <p:spPr bwMode="auto">
          <a:xfrm>
            <a:off x="9630953" y="1795883"/>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E14863FA-412E-4F85-94BF-28D18D2BDFDF}"/>
              </a:ext>
            </a:extLst>
          </p:cNvPr>
          <p:cNvSpPr/>
          <p:nvPr/>
        </p:nvSpPr>
        <p:spPr bwMode="auto">
          <a:xfrm>
            <a:off x="-770914" y="5503673"/>
            <a:ext cx="2034237" cy="2034237"/>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74797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01CC-69B0-42FE-9D1A-6C650A679C1E}"/>
              </a:ext>
            </a:extLst>
          </p:cNvPr>
          <p:cNvSpPr>
            <a:spLocks noGrp="1"/>
          </p:cNvSpPr>
          <p:nvPr>
            <p:ph type="title"/>
          </p:nvPr>
        </p:nvSpPr>
        <p:spPr/>
        <p:txBody>
          <a:bodyPr/>
          <a:lstStyle/>
          <a:p>
            <a:r>
              <a:rPr lang="en-GB" dirty="0"/>
              <a:t>What is </a:t>
            </a:r>
            <a:r>
              <a:rPr lang="en-GB" dirty="0" err="1"/>
              <a:t>Center</a:t>
            </a:r>
            <a:r>
              <a:rPr lang="en-GB" dirty="0"/>
              <a:t> of Excellence Starter Kit</a:t>
            </a:r>
          </a:p>
        </p:txBody>
      </p:sp>
      <p:sp>
        <p:nvSpPr>
          <p:cNvPr id="3" name="Text Placeholder 2">
            <a:extLst>
              <a:ext uri="{FF2B5EF4-FFF2-40B4-BE49-F238E27FC236}">
                <a16:creationId xmlns:a16="http://schemas.microsoft.com/office/drawing/2014/main" id="{A07F82CD-CEAB-4160-A2DF-C024203A213E}"/>
              </a:ext>
            </a:extLst>
          </p:cNvPr>
          <p:cNvSpPr>
            <a:spLocks noGrp="1"/>
          </p:cNvSpPr>
          <p:nvPr>
            <p:ph type="body" sz="quarter" idx="10"/>
          </p:nvPr>
        </p:nvSpPr>
        <p:spPr>
          <a:xfrm>
            <a:off x="401253" y="6387166"/>
            <a:ext cx="11018520" cy="307777"/>
          </a:xfrm>
        </p:spPr>
        <p:txBody>
          <a:bodyPr/>
          <a:lstStyle/>
          <a:p>
            <a:r>
              <a:rPr lang="en-GB" sz="2000">
                <a:hlinkClick r:id="rId3"/>
              </a:rPr>
              <a:t>https:</a:t>
            </a:r>
            <a:r>
              <a:rPr lang="en-GB" sz="2000">
                <a:sym typeface="Wingdings" panose="05000000000000000000" pitchFamily="2" charset="2"/>
                <a:hlinkClick r:id="rId3"/>
              </a:rPr>
              <a:t>//</a:t>
            </a:r>
            <a:r>
              <a:rPr lang="en-GB" sz="2000">
                <a:hlinkClick r:id="rId3"/>
              </a:rPr>
              <a:t>aka.ms/coestarterkit</a:t>
            </a:r>
            <a:endParaRPr lang="en-GB" sz="2000"/>
          </a:p>
        </p:txBody>
      </p:sp>
      <p:sp>
        <p:nvSpPr>
          <p:cNvPr id="5" name="Text Placeholder 6">
            <a:extLst>
              <a:ext uri="{FF2B5EF4-FFF2-40B4-BE49-F238E27FC236}">
                <a16:creationId xmlns:a16="http://schemas.microsoft.com/office/drawing/2014/main" id="{308A1B20-4CF0-420F-9801-48E7E912C63E}"/>
              </a:ext>
            </a:extLst>
          </p:cNvPr>
          <p:cNvSpPr txBox="1">
            <a:spLocks/>
          </p:cNvSpPr>
          <p:nvPr/>
        </p:nvSpPr>
        <p:spPr>
          <a:xfrm>
            <a:off x="1293798" y="1364655"/>
            <a:ext cx="3246005" cy="4614606"/>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600" b="1" i="0" u="none" strike="noStrike" kern="1200" cap="none" spc="-49" normalizeH="0" baseline="0" noProof="0" dirty="0">
                <a:ln>
                  <a:noFill/>
                </a:ln>
                <a:solidFill>
                  <a:srgbClr val="3C3C41"/>
                </a:solidFill>
                <a:effectLst/>
                <a:uLnTx/>
                <a:uFillTx/>
                <a:latin typeface="Segoe UI Semibold"/>
                <a:ea typeface="+mn-ea"/>
                <a:cs typeface="+mn-cs"/>
              </a:rPr>
              <a:t>Existing offering:</a:t>
            </a:r>
            <a:br>
              <a:rPr kumimoji="0" lang="en-US" sz="1568" b="0" i="0" u="none" strike="noStrike" kern="1200" cap="none" spc="-49" normalizeH="0" baseline="0" noProof="0" dirty="0">
                <a:ln>
                  <a:noFill/>
                </a:ln>
                <a:solidFill>
                  <a:srgbClr val="3C3C41"/>
                </a:solidFill>
                <a:effectLst/>
                <a:uLnTx/>
                <a:uFillTx/>
                <a:latin typeface="Segoe UI"/>
                <a:ea typeface="+mn-ea"/>
                <a:cs typeface="+mn-cs"/>
              </a:rPr>
            </a:br>
            <a:r>
              <a:rPr kumimoji="0" lang="en-US" sz="1568" b="0" i="0" u="none" strike="noStrike" kern="1200" cap="none" spc="-49" normalizeH="0" baseline="0" noProof="0" dirty="0">
                <a:ln>
                  <a:noFill/>
                </a:ln>
                <a:solidFill>
                  <a:srgbClr val="3C3C41"/>
                </a:solidFill>
                <a:effectLst/>
                <a:uLnTx/>
                <a:uFillTx/>
                <a:latin typeface="Segoe UI"/>
                <a:ea typeface="+mn-ea"/>
                <a:cs typeface="+mn-cs"/>
              </a:rPr>
              <a:t>Admin Centre capabilities</a:t>
            </a:r>
            <a:br>
              <a:rPr kumimoji="0" lang="en-US" sz="1568" b="0" i="0" u="none" strike="noStrike" kern="1200" cap="none" spc="-49" normalizeH="0" baseline="0" noProof="0" dirty="0">
                <a:ln>
                  <a:noFill/>
                </a:ln>
                <a:solidFill>
                  <a:srgbClr val="3C3C41"/>
                </a:solidFill>
                <a:effectLst/>
                <a:uLnTx/>
                <a:uFillTx/>
                <a:latin typeface="Segoe UI"/>
                <a:ea typeface="+mn-ea"/>
                <a:cs typeface="+mn-cs"/>
              </a:rPr>
            </a:br>
            <a:r>
              <a:rPr kumimoji="0" lang="en-US" sz="1568" b="0" i="0" u="none" strike="noStrike" kern="1200" cap="none" spc="-49" normalizeH="0" baseline="0" noProof="0" dirty="0">
                <a:ln>
                  <a:noFill/>
                </a:ln>
                <a:solidFill>
                  <a:srgbClr val="3C3C41"/>
                </a:solidFill>
                <a:effectLst/>
                <a:uLnTx/>
                <a:uFillTx/>
                <a:latin typeface="Segoe UI"/>
                <a:ea typeface="+mn-ea"/>
                <a:cs typeface="+mn-cs"/>
              </a:rPr>
              <a:t>Extensibility via Connectors</a:t>
            </a:r>
            <a:br>
              <a:rPr kumimoji="0" lang="en-US" sz="1568" b="0" i="0" u="none" strike="noStrike" kern="1200" cap="none" spc="-49" normalizeH="0" baseline="0" noProof="0" dirty="0">
                <a:ln>
                  <a:noFill/>
                </a:ln>
                <a:solidFill>
                  <a:srgbClr val="3C3C41"/>
                </a:solidFill>
                <a:effectLst/>
                <a:uLnTx/>
                <a:uFillTx/>
                <a:latin typeface="Segoe UI"/>
                <a:ea typeface="+mn-ea"/>
                <a:cs typeface="+mn-cs"/>
              </a:rPr>
            </a:br>
            <a:endParaRPr kumimoji="0" lang="en-US" sz="1600" b="0" i="0" u="none" strike="noStrike" kern="1200" cap="none" spc="-49" normalizeH="0" baseline="0" noProof="0" dirty="0">
              <a:ln>
                <a:noFill/>
              </a:ln>
              <a:solidFill>
                <a:srgbClr val="3C3C41"/>
              </a:solidFill>
              <a:effectLst/>
              <a:uLnTx/>
              <a:uFillTx/>
              <a:latin typeface="Segoe UI"/>
              <a:ea typeface="+mn-ea"/>
              <a:cs typeface="+mn-cs"/>
            </a:endParaRPr>
          </a:p>
          <a:p>
            <a:pPr marL="0" marR="0" lvl="0" indent="0" algn="l" defTabSz="91419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600" b="1" i="0" u="none" strike="noStrike" kern="1200" cap="none" spc="-49" normalizeH="0" baseline="0" noProof="0" dirty="0">
                <a:ln>
                  <a:noFill/>
                </a:ln>
                <a:solidFill>
                  <a:srgbClr val="3C3C41"/>
                </a:solidFill>
                <a:effectLst/>
                <a:uLnTx/>
                <a:uFillTx/>
                <a:latin typeface="Segoe UI Semibold"/>
                <a:ea typeface="+mn-ea"/>
                <a:cs typeface="+mn-cs"/>
              </a:rPr>
              <a:t>Templates:</a:t>
            </a:r>
            <a:br>
              <a:rPr kumimoji="0" lang="en-US" sz="1400" b="0" i="0" u="none" strike="noStrike" kern="1200" cap="none" spc="-49" normalizeH="0" baseline="0" noProof="0" dirty="0">
                <a:ln>
                  <a:noFill/>
                </a:ln>
                <a:solidFill>
                  <a:srgbClr val="3C3C41"/>
                </a:solidFill>
                <a:effectLst/>
                <a:uLnTx/>
                <a:uFillTx/>
                <a:latin typeface="Segoe UI"/>
                <a:ea typeface="+mn-ea"/>
                <a:cs typeface="+mn-cs"/>
              </a:rPr>
            </a:br>
            <a:r>
              <a:rPr kumimoji="0" lang="en-US" sz="1568" b="0" i="0" u="none" strike="noStrike" kern="1200" cap="none" spc="-49" normalizeH="0" baseline="0" noProof="0" dirty="0">
                <a:ln>
                  <a:noFill/>
                </a:ln>
                <a:solidFill>
                  <a:srgbClr val="3C3C41"/>
                </a:solidFill>
                <a:effectLst/>
                <a:uLnTx/>
                <a:uFillTx/>
                <a:latin typeface="Segoe UI"/>
                <a:ea typeface="+mn-ea"/>
                <a:cs typeface="+mn-cs"/>
              </a:rPr>
              <a:t>A templatized implementation of best practices </a:t>
            </a:r>
            <a:br>
              <a:rPr kumimoji="0" lang="en-US" sz="1568" b="0" i="0" u="none" strike="noStrike" kern="1200" cap="none" spc="-49" normalizeH="0" baseline="0" noProof="0" dirty="0">
                <a:ln>
                  <a:noFill/>
                </a:ln>
                <a:solidFill>
                  <a:srgbClr val="3C3C41"/>
                </a:solidFill>
                <a:effectLst/>
                <a:uLnTx/>
                <a:uFillTx/>
                <a:latin typeface="Segoe UI"/>
                <a:ea typeface="+mn-ea"/>
                <a:cs typeface="+mn-cs"/>
              </a:rPr>
            </a:br>
            <a:br>
              <a:rPr kumimoji="0" lang="en-US" sz="1568" b="0" i="0" u="none" strike="noStrike" kern="1200" cap="none" spc="-49" normalizeH="0" baseline="0" noProof="0" dirty="0">
                <a:ln>
                  <a:noFill/>
                </a:ln>
                <a:solidFill>
                  <a:srgbClr val="3C3C41"/>
                </a:solidFill>
                <a:effectLst/>
                <a:uLnTx/>
                <a:uFillTx/>
                <a:latin typeface="Segoe UI"/>
                <a:ea typeface="+mn-ea"/>
                <a:cs typeface="+mn-cs"/>
              </a:rPr>
            </a:br>
            <a:br>
              <a:rPr kumimoji="0" lang="en-US" sz="1568" b="0" i="0" u="none" strike="noStrike" kern="1200" cap="none" spc="-49" normalizeH="0" baseline="0" noProof="0" dirty="0">
                <a:ln>
                  <a:noFill/>
                </a:ln>
                <a:solidFill>
                  <a:srgbClr val="3C3C41"/>
                </a:solidFill>
                <a:effectLst/>
                <a:uLnTx/>
                <a:uFillTx/>
                <a:latin typeface="Segoe UI"/>
                <a:ea typeface="+mn-ea"/>
                <a:cs typeface="+mn-cs"/>
              </a:rPr>
            </a:br>
            <a:r>
              <a:rPr kumimoji="0" lang="en-US" sz="1568" b="0" i="0" u="none" strike="noStrike" kern="1200" cap="none" spc="-49" normalizeH="0" baseline="0" noProof="0" dirty="0">
                <a:ln>
                  <a:noFill/>
                </a:ln>
                <a:solidFill>
                  <a:srgbClr val="3C3C41"/>
                </a:solidFill>
                <a:effectLst/>
                <a:uLnTx/>
                <a:uFillTx/>
                <a:latin typeface="Segoe UI"/>
                <a:ea typeface="+mn-ea"/>
                <a:cs typeface="+mn-cs"/>
              </a:rPr>
              <a:t>The </a:t>
            </a:r>
            <a:r>
              <a:rPr kumimoji="0" lang="en-US" sz="1568" b="1" i="0" u="none" strike="noStrike" kern="1200" cap="none" spc="-49" normalizeH="0" baseline="0" noProof="0" dirty="0">
                <a:ln>
                  <a:noFill/>
                </a:ln>
                <a:solidFill>
                  <a:srgbClr val="3C3C41"/>
                </a:solidFill>
                <a:effectLst/>
                <a:uLnTx/>
                <a:uFillTx/>
                <a:ea typeface="+mn-ea"/>
                <a:cs typeface="+mn-cs"/>
              </a:rPr>
              <a:t>CoE Starter Kit </a:t>
            </a:r>
            <a:r>
              <a:rPr kumimoji="0" lang="en-US" sz="1568" b="0" i="0" u="none" strike="noStrike" kern="1200" cap="none" spc="-49" normalizeH="0" baseline="0" noProof="0" dirty="0">
                <a:ln>
                  <a:noFill/>
                </a:ln>
                <a:solidFill>
                  <a:srgbClr val="3C3C41"/>
                </a:solidFill>
                <a:effectLst/>
                <a:uLnTx/>
                <a:uFillTx/>
                <a:latin typeface="Segoe UI"/>
                <a:ea typeface="+mn-ea"/>
                <a:cs typeface="+mn-cs"/>
              </a:rPr>
              <a:t>is a collection of components and tools designed to help you get started with developing a strategy for adopting and supporting the Power Platform. </a:t>
            </a:r>
          </a:p>
        </p:txBody>
      </p:sp>
      <p:pic>
        <p:nvPicPr>
          <p:cNvPr id="7" name="Picture 6">
            <a:extLst>
              <a:ext uri="{FF2B5EF4-FFF2-40B4-BE49-F238E27FC236}">
                <a16:creationId xmlns:a16="http://schemas.microsoft.com/office/drawing/2014/main" id="{E51D3B4F-FBE1-4B0A-BBED-2C48A23EFEF2}"/>
              </a:ext>
            </a:extLst>
          </p:cNvPr>
          <p:cNvPicPr>
            <a:picLocks noChangeAspect="1"/>
          </p:cNvPicPr>
          <p:nvPr/>
        </p:nvPicPr>
        <p:blipFill>
          <a:blip r:embed="rId4"/>
          <a:stretch>
            <a:fillRect/>
          </a:stretch>
        </p:blipFill>
        <p:spPr>
          <a:xfrm>
            <a:off x="588263" y="3126945"/>
            <a:ext cx="605419" cy="462029"/>
          </a:xfrm>
          <a:prstGeom prst="rect">
            <a:avLst/>
          </a:prstGeom>
          <a:ln>
            <a:solidFill>
              <a:schemeClr val="bg1"/>
            </a:solidFill>
          </a:ln>
        </p:spPr>
      </p:pic>
      <p:pic>
        <p:nvPicPr>
          <p:cNvPr id="9" name="Picture 27">
            <a:extLst>
              <a:ext uri="{FF2B5EF4-FFF2-40B4-BE49-F238E27FC236}">
                <a16:creationId xmlns:a16="http://schemas.microsoft.com/office/drawing/2014/main" id="{4C193D4E-024C-4589-B89E-E806C29AC7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0226" y="1948359"/>
            <a:ext cx="252178" cy="205860"/>
          </a:xfrm>
          <a:prstGeom prst="rect">
            <a:avLst/>
          </a:prstGeom>
        </p:spPr>
      </p:pic>
      <p:grpSp>
        <p:nvGrpSpPr>
          <p:cNvPr id="15" name="Group 23">
            <a:extLst>
              <a:ext uri="{FF2B5EF4-FFF2-40B4-BE49-F238E27FC236}">
                <a16:creationId xmlns:a16="http://schemas.microsoft.com/office/drawing/2014/main" id="{91667D93-5C89-464A-9710-AFDC35CCDC67}"/>
              </a:ext>
            </a:extLst>
          </p:cNvPr>
          <p:cNvGrpSpPr>
            <a:grpSpLocks noChangeAspect="1"/>
          </p:cNvGrpSpPr>
          <p:nvPr/>
        </p:nvGrpSpPr>
        <p:grpSpPr>
          <a:xfrm>
            <a:off x="768036" y="3207703"/>
            <a:ext cx="235765" cy="210313"/>
            <a:chOff x="4093026" y="2472498"/>
            <a:chExt cx="552547" cy="547431"/>
          </a:xfrm>
        </p:grpSpPr>
        <p:sp>
          <p:nvSpPr>
            <p:cNvPr id="11" name="Rectangle 24">
              <a:extLst>
                <a:ext uri="{FF2B5EF4-FFF2-40B4-BE49-F238E27FC236}">
                  <a16:creationId xmlns:a16="http://schemas.microsoft.com/office/drawing/2014/main" id="{A597E6AD-0005-4417-8013-A16BE9FDDDD0}"/>
                </a:ext>
              </a:extLst>
            </p:cNvPr>
            <p:cNvSpPr/>
            <p:nvPr/>
          </p:nvSpPr>
          <p:spPr bwMode="auto">
            <a:xfrm>
              <a:off x="4093026" y="2506663"/>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25">
              <a:extLst>
                <a:ext uri="{FF2B5EF4-FFF2-40B4-BE49-F238E27FC236}">
                  <a16:creationId xmlns:a16="http://schemas.microsoft.com/office/drawing/2014/main" id="{1E6C7567-13E3-4288-8171-A29B13DBBC52}"/>
                </a:ext>
              </a:extLst>
            </p:cNvPr>
            <p:cNvSpPr/>
            <p:nvPr/>
          </p:nvSpPr>
          <p:spPr bwMode="auto">
            <a:xfrm>
              <a:off x="4416485" y="2472498"/>
              <a:ext cx="229088" cy="229088"/>
            </a:xfrm>
            <a:prstGeom prst="rect">
              <a:avLst/>
            </a:prstGeom>
            <a:noFill/>
            <a:ln w="31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26">
              <a:extLst>
                <a:ext uri="{FF2B5EF4-FFF2-40B4-BE49-F238E27FC236}">
                  <a16:creationId xmlns:a16="http://schemas.microsoft.com/office/drawing/2014/main" id="{F62AE21B-5EAC-4E4D-BE86-C0DF160699FA}"/>
                </a:ext>
              </a:extLst>
            </p:cNvPr>
            <p:cNvSpPr/>
            <p:nvPr/>
          </p:nvSpPr>
          <p:spPr bwMode="auto">
            <a:xfrm>
              <a:off x="4379165"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27">
              <a:extLst>
                <a:ext uri="{FF2B5EF4-FFF2-40B4-BE49-F238E27FC236}">
                  <a16:creationId xmlns:a16="http://schemas.microsoft.com/office/drawing/2014/main" id="{EBD9AEAB-790D-4544-A254-4D1808D13C6D}"/>
                </a:ext>
              </a:extLst>
            </p:cNvPr>
            <p:cNvSpPr/>
            <p:nvPr/>
          </p:nvSpPr>
          <p:spPr bwMode="auto">
            <a:xfrm>
              <a:off x="4093026"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7" name="Picture 15">
            <a:extLst>
              <a:ext uri="{FF2B5EF4-FFF2-40B4-BE49-F238E27FC236}">
                <a16:creationId xmlns:a16="http://schemas.microsoft.com/office/drawing/2014/main" id="{2A2B2AA5-764F-460D-83E2-5AE6FB4C4501}"/>
              </a:ext>
            </a:extLst>
          </p:cNvPr>
          <p:cNvPicPr>
            <a:picLocks noChangeAspect="1"/>
          </p:cNvPicPr>
          <p:nvPr/>
        </p:nvPicPr>
        <p:blipFill>
          <a:blip r:embed="rId4"/>
          <a:stretch>
            <a:fillRect/>
          </a:stretch>
        </p:blipFill>
        <p:spPr>
          <a:xfrm>
            <a:off x="638321" y="1867782"/>
            <a:ext cx="605419" cy="462029"/>
          </a:xfrm>
          <a:prstGeom prst="rect">
            <a:avLst/>
          </a:prstGeom>
          <a:ln>
            <a:solidFill>
              <a:schemeClr val="bg1"/>
            </a:solidFill>
          </a:ln>
        </p:spPr>
      </p:pic>
      <p:pic>
        <p:nvPicPr>
          <p:cNvPr id="6" name="Picture 5">
            <a:extLst>
              <a:ext uri="{FF2B5EF4-FFF2-40B4-BE49-F238E27FC236}">
                <a16:creationId xmlns:a16="http://schemas.microsoft.com/office/drawing/2014/main" id="{94C68A9A-5E3B-495F-9962-FF2109064F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10618" y="1890655"/>
            <a:ext cx="3125498" cy="1764085"/>
          </a:xfrm>
          <a:prstGeom prst="rect">
            <a:avLst/>
          </a:prstGeom>
        </p:spPr>
      </p:pic>
      <p:pic>
        <p:nvPicPr>
          <p:cNvPr id="8" name="Picture 2">
            <a:extLst>
              <a:ext uri="{FF2B5EF4-FFF2-40B4-BE49-F238E27FC236}">
                <a16:creationId xmlns:a16="http://schemas.microsoft.com/office/drawing/2014/main" id="{06B80E0C-E174-45BD-8D77-1A3389EBBFB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54773" y="3421819"/>
            <a:ext cx="2099613" cy="22594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25292EF-E4DF-4763-AD0B-264BCEC7BEE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8976" y="2704339"/>
            <a:ext cx="4079148" cy="1939540"/>
          </a:xfrm>
          <a:prstGeom prst="rect">
            <a:avLst/>
          </a:prstGeom>
        </p:spPr>
      </p:pic>
      <p:pic>
        <p:nvPicPr>
          <p:cNvPr id="21" name="Picture 20">
            <a:extLst>
              <a:ext uri="{FF2B5EF4-FFF2-40B4-BE49-F238E27FC236}">
                <a16:creationId xmlns:a16="http://schemas.microsoft.com/office/drawing/2014/main" id="{EEC53818-3360-4845-AA9D-2D4DEA5546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736094" y="4296764"/>
            <a:ext cx="2529611" cy="2939167"/>
          </a:xfrm>
          <a:prstGeom prst="rect">
            <a:avLst/>
          </a:prstGeom>
        </p:spPr>
      </p:pic>
      <p:pic>
        <p:nvPicPr>
          <p:cNvPr id="23" name="Picture 22">
            <a:extLst>
              <a:ext uri="{FF2B5EF4-FFF2-40B4-BE49-F238E27FC236}">
                <a16:creationId xmlns:a16="http://schemas.microsoft.com/office/drawing/2014/main" id="{45FF139A-E7DE-4785-862F-B72C78876A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79807" y="1280521"/>
            <a:ext cx="3472584" cy="1975132"/>
          </a:xfrm>
          <a:prstGeom prst="rect">
            <a:avLst/>
          </a:prstGeom>
        </p:spPr>
      </p:pic>
      <p:pic>
        <p:nvPicPr>
          <p:cNvPr id="25" name="Picture 24">
            <a:extLst>
              <a:ext uri="{FF2B5EF4-FFF2-40B4-BE49-F238E27FC236}">
                <a16:creationId xmlns:a16="http://schemas.microsoft.com/office/drawing/2014/main" id="{8C5B50DB-0C4B-48C1-B724-26DF3EBEC76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75666" y="4736197"/>
            <a:ext cx="3724205" cy="2060303"/>
          </a:xfrm>
          <a:prstGeom prst="rect">
            <a:avLst/>
          </a:prstGeom>
        </p:spPr>
      </p:pic>
    </p:spTree>
    <p:extLst>
      <p:ext uri="{BB962C8B-B14F-4D97-AF65-F5344CB8AC3E}">
        <p14:creationId xmlns:p14="http://schemas.microsoft.com/office/powerpoint/2010/main" val="42854806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39C2664-19A9-48CD-B3DD-94FCFADCF344}"/>
              </a:ext>
            </a:extLst>
          </p:cNvPr>
          <p:cNvSpPr/>
          <p:nvPr/>
        </p:nvSpPr>
        <p:spPr bwMode="auto">
          <a:xfrm>
            <a:off x="0" y="2963497"/>
            <a:ext cx="12192000" cy="2840482"/>
          </a:xfrm>
          <a:prstGeom prst="rect">
            <a:avLst/>
          </a:pr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dirty="0">
              <a:ln>
                <a:noFill/>
              </a:ln>
              <a:solidFill>
                <a:srgbClr val="000000"/>
              </a:solidFill>
              <a:effectLst/>
              <a:uLnTx/>
              <a:uFillTx/>
              <a:latin typeface="Segoe UI"/>
              <a:ea typeface="+mj-ea"/>
              <a:cs typeface="Segoe UI" pitchFamily="34" charset="0"/>
            </a:endParaRPr>
          </a:p>
        </p:txBody>
      </p:sp>
      <p:cxnSp>
        <p:nvCxnSpPr>
          <p:cNvPr id="37" name="Straight Connector 36">
            <a:extLst>
              <a:ext uri="{FF2B5EF4-FFF2-40B4-BE49-F238E27FC236}">
                <a16:creationId xmlns:a16="http://schemas.microsoft.com/office/drawing/2014/main" id="{26C2ED84-7F37-4699-B411-0CBF300F6245}"/>
              </a:ext>
            </a:extLst>
          </p:cNvPr>
          <p:cNvCxnSpPr>
            <a:cxnSpLocks/>
          </p:cNvCxnSpPr>
          <p:nvPr/>
        </p:nvCxnSpPr>
        <p:spPr>
          <a:xfrm>
            <a:off x="3867" y="2963497"/>
            <a:ext cx="121920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D25F9E7C-B241-4CD2-A0EE-380FD1A1A6F9}"/>
              </a:ext>
            </a:extLst>
          </p:cNvPr>
          <p:cNvSpPr txBox="1">
            <a:spLocks/>
          </p:cNvSpPr>
          <p:nvPr/>
        </p:nvSpPr>
        <p:spPr>
          <a:xfrm>
            <a:off x="457200" y="4777441"/>
            <a:ext cx="2230043"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Admin</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Gain Insights into your Power Platform adoption</a:t>
            </a:r>
          </a:p>
        </p:txBody>
      </p:sp>
      <p:sp>
        <p:nvSpPr>
          <p:cNvPr id="40" name="Text Placeholder 6">
            <a:extLst>
              <a:ext uri="{FF2B5EF4-FFF2-40B4-BE49-F238E27FC236}">
                <a16:creationId xmlns:a16="http://schemas.microsoft.com/office/drawing/2014/main" id="{D2D584B9-BBCD-4A92-9E12-C8F6C7CCA27B}"/>
              </a:ext>
            </a:extLst>
          </p:cNvPr>
          <p:cNvSpPr txBox="1">
            <a:spLocks/>
          </p:cNvSpPr>
          <p:nvPr/>
        </p:nvSpPr>
        <p:spPr>
          <a:xfrm>
            <a:off x="9403082" y="4777441"/>
            <a:ext cx="2522218"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Audit Log</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Collect Power Platform events from Office 365 Audit Log</a:t>
            </a:r>
          </a:p>
        </p:txBody>
      </p:sp>
      <p:sp>
        <p:nvSpPr>
          <p:cNvPr id="41" name="Text Placeholder 6">
            <a:extLst>
              <a:ext uri="{FF2B5EF4-FFF2-40B4-BE49-F238E27FC236}">
                <a16:creationId xmlns:a16="http://schemas.microsoft.com/office/drawing/2014/main" id="{73026111-CA14-4811-9EA7-1F3C51BD4009}"/>
              </a:ext>
            </a:extLst>
          </p:cNvPr>
          <p:cNvSpPr txBox="1">
            <a:spLocks/>
          </p:cNvSpPr>
          <p:nvPr/>
        </p:nvSpPr>
        <p:spPr>
          <a:xfrm>
            <a:off x="6488902" y="4777441"/>
            <a:ext cx="2230043"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Nurture</a:t>
            </a:r>
            <a:endParaRPr kumimoji="0" lang="en-GB" sz="1800" b="0"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Accelerate your adoption with a thriving community</a:t>
            </a:r>
          </a:p>
        </p:txBody>
      </p:sp>
      <p:sp>
        <p:nvSpPr>
          <p:cNvPr id="42" name="Text Placeholder 2">
            <a:extLst>
              <a:ext uri="{FF2B5EF4-FFF2-40B4-BE49-F238E27FC236}">
                <a16:creationId xmlns:a16="http://schemas.microsoft.com/office/drawing/2014/main" id="{74A1DC84-7F7D-421F-958A-E95852CA2446}"/>
              </a:ext>
            </a:extLst>
          </p:cNvPr>
          <p:cNvSpPr txBox="1">
            <a:spLocks/>
          </p:cNvSpPr>
          <p:nvPr/>
        </p:nvSpPr>
        <p:spPr>
          <a:xfrm>
            <a:off x="3473051" y="4777441"/>
            <a:ext cx="2230043" cy="79342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Governance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Establish Audit, Compliance and Archive processes	</a:t>
            </a:r>
          </a:p>
        </p:txBody>
      </p:sp>
      <p:cxnSp>
        <p:nvCxnSpPr>
          <p:cNvPr id="43" name="Straight Connector 42">
            <a:extLst>
              <a:ext uri="{FF2B5EF4-FFF2-40B4-BE49-F238E27FC236}">
                <a16:creationId xmlns:a16="http://schemas.microsoft.com/office/drawing/2014/main" id="{6D8D299D-1E01-480E-9595-455358C95D8E}"/>
              </a:ext>
            </a:extLst>
          </p:cNvPr>
          <p:cNvCxnSpPr>
            <a:cxnSpLocks/>
          </p:cNvCxnSpPr>
          <p:nvPr/>
        </p:nvCxnSpPr>
        <p:spPr>
          <a:xfrm>
            <a:off x="3080147" y="4777442"/>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563B86-7E19-4C0B-9C81-C393C1299755}"/>
              </a:ext>
            </a:extLst>
          </p:cNvPr>
          <p:cNvCxnSpPr>
            <a:cxnSpLocks/>
          </p:cNvCxnSpPr>
          <p:nvPr/>
        </p:nvCxnSpPr>
        <p:spPr>
          <a:xfrm>
            <a:off x="6095998" y="4777442"/>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7B5F1F2-7AC9-4EB4-B931-E2F8F038B2A3}"/>
              </a:ext>
            </a:extLst>
          </p:cNvPr>
          <p:cNvCxnSpPr>
            <a:cxnSpLocks/>
          </p:cNvCxnSpPr>
          <p:nvPr/>
        </p:nvCxnSpPr>
        <p:spPr>
          <a:xfrm>
            <a:off x="9111849" y="4777442"/>
            <a:ext cx="0" cy="7934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2" descr="CoE Starter Kit Dashboard - Overview">
            <a:extLst>
              <a:ext uri="{FF2B5EF4-FFF2-40B4-BE49-F238E27FC236}">
                <a16:creationId xmlns:a16="http://schemas.microsoft.com/office/drawing/2014/main" id="{C123192D-5853-4B66-BC1E-AF0CCC38B0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3614" y="1972353"/>
            <a:ext cx="3509384" cy="1977455"/>
          </a:xfrm>
          <a:prstGeom prst="rect">
            <a:avLst/>
          </a:prstGeom>
          <a:ln>
            <a:solidFill>
              <a:schemeClr val="bg1">
                <a:lumMod val="75000"/>
              </a:schemeClr>
            </a:solidFill>
          </a:ln>
          <a:effectLst/>
          <a:extLst>
            <a:ext uri="{909E8E84-426E-40DD-AFC4-6F175D3DCCD1}">
              <a14:hiddenFill xmlns:a14="http://schemas.microsoft.com/office/drawing/2010/main">
                <a:solidFill>
                  <a:srgbClr val="FFFFFF"/>
                </a:solidFill>
              </a14:hiddenFill>
            </a:ext>
          </a:extLst>
        </p:spPr>
      </p:pic>
      <p:sp>
        <p:nvSpPr>
          <p:cNvPr id="49" name="Title 4">
            <a:extLst>
              <a:ext uri="{FF2B5EF4-FFF2-40B4-BE49-F238E27FC236}">
                <a16:creationId xmlns:a16="http://schemas.microsoft.com/office/drawing/2014/main" id="{E91A0F3C-1886-4FEA-8B18-2F5A0FAE7D7B}"/>
              </a:ext>
            </a:extLst>
          </p:cNvPr>
          <p:cNvSpPr>
            <a:spLocks noGrp="1"/>
          </p:cNvSpPr>
          <p:nvPr>
            <p:ph type="title"/>
          </p:nvPr>
        </p:nvSpPr>
        <p:spPr>
          <a:xfrm>
            <a:off x="463615" y="475648"/>
            <a:ext cx="11306469" cy="492443"/>
          </a:xfrm>
        </p:spPr>
        <p:txBody>
          <a:bodyPr/>
          <a:lstStyle/>
          <a:p>
            <a:r>
              <a:rPr lang="en-US" dirty="0"/>
              <a:t>Building Blocks</a:t>
            </a:r>
          </a:p>
        </p:txBody>
      </p:sp>
      <p:grpSp>
        <p:nvGrpSpPr>
          <p:cNvPr id="50" name="Graphic 902">
            <a:extLst>
              <a:ext uri="{FF2B5EF4-FFF2-40B4-BE49-F238E27FC236}">
                <a16:creationId xmlns:a16="http://schemas.microsoft.com/office/drawing/2014/main" id="{6DA603AF-709F-4AD8-9E6C-ADF3C2DA49FA}"/>
              </a:ext>
            </a:extLst>
          </p:cNvPr>
          <p:cNvGrpSpPr>
            <a:grpSpLocks noChangeAspect="1"/>
          </p:cNvGrpSpPr>
          <p:nvPr/>
        </p:nvGrpSpPr>
        <p:grpSpPr>
          <a:xfrm>
            <a:off x="551053" y="4249657"/>
            <a:ext cx="287148" cy="380983"/>
            <a:chOff x="6051644" y="3273519"/>
            <a:chExt cx="334327" cy="443579"/>
          </a:xfrm>
          <a:noFill/>
        </p:grpSpPr>
        <p:sp>
          <p:nvSpPr>
            <p:cNvPr id="51" name="Freeform: Shape 50">
              <a:extLst>
                <a:ext uri="{FF2B5EF4-FFF2-40B4-BE49-F238E27FC236}">
                  <a16:creationId xmlns:a16="http://schemas.microsoft.com/office/drawing/2014/main" id="{5A31DA16-9D37-435D-8FDC-03ECAAACF343}"/>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D0F7BD0-DB0C-4C8F-87A6-6C3F897E647C}"/>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F1B586DC-6790-43C1-82D8-7E9C5B9C8E35}"/>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5FAFE6-B091-4D0F-B299-3395B52FAA31}"/>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5" name="Graphic 30">
            <a:extLst>
              <a:ext uri="{FF2B5EF4-FFF2-40B4-BE49-F238E27FC236}">
                <a16:creationId xmlns:a16="http://schemas.microsoft.com/office/drawing/2014/main" id="{8E5B1EB3-F7C0-4897-8333-BDB53104F3B7}"/>
              </a:ext>
            </a:extLst>
          </p:cNvPr>
          <p:cNvGrpSpPr>
            <a:grpSpLocks noChangeAspect="1"/>
          </p:cNvGrpSpPr>
          <p:nvPr/>
        </p:nvGrpSpPr>
        <p:grpSpPr>
          <a:xfrm>
            <a:off x="3473051" y="4230265"/>
            <a:ext cx="445206" cy="419766"/>
            <a:chOff x="6051549" y="3340099"/>
            <a:chExt cx="576719" cy="543764"/>
          </a:xfrm>
        </p:grpSpPr>
        <p:sp>
          <p:nvSpPr>
            <p:cNvPr id="56" name="Freeform: Shape 55">
              <a:extLst>
                <a:ext uri="{FF2B5EF4-FFF2-40B4-BE49-F238E27FC236}">
                  <a16:creationId xmlns:a16="http://schemas.microsoft.com/office/drawing/2014/main" id="{8E281946-3B32-4AFA-A8C9-D0C14FAE8456}"/>
                </a:ext>
              </a:extLst>
            </p:cNvPr>
            <p:cNvSpPr/>
            <p:nvPr/>
          </p:nvSpPr>
          <p:spPr>
            <a:xfrm>
              <a:off x="6062918" y="3348502"/>
              <a:ext cx="479830" cy="521848"/>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B255E44-FADA-4D33-B565-1C4E638F180A}"/>
                </a:ext>
              </a:extLst>
            </p:cNvPr>
            <p:cNvSpPr/>
            <p:nvPr/>
          </p:nvSpPr>
          <p:spPr>
            <a:xfrm>
              <a:off x="6267675" y="3567293"/>
              <a:ext cx="347913" cy="268692"/>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09A9BF31-5721-4ACA-BD0A-0F96085E3B70}"/>
              </a:ext>
            </a:extLst>
          </p:cNvPr>
          <p:cNvGrpSpPr>
            <a:grpSpLocks noChangeAspect="1"/>
          </p:cNvGrpSpPr>
          <p:nvPr/>
        </p:nvGrpSpPr>
        <p:grpSpPr>
          <a:xfrm>
            <a:off x="6544901" y="4279126"/>
            <a:ext cx="410033" cy="322045"/>
            <a:chOff x="2013595" y="4071821"/>
            <a:chExt cx="410033" cy="322045"/>
          </a:xfrm>
        </p:grpSpPr>
        <p:sp>
          <p:nvSpPr>
            <p:cNvPr id="59" name="Freeform: Shape 58">
              <a:extLst>
                <a:ext uri="{FF2B5EF4-FFF2-40B4-BE49-F238E27FC236}">
                  <a16:creationId xmlns:a16="http://schemas.microsoft.com/office/drawing/2014/main" id="{F7F0D58A-BA36-41F5-AA4A-21C598E2177F}"/>
                </a:ext>
              </a:extLst>
            </p:cNvPr>
            <p:cNvSpPr/>
            <p:nvPr/>
          </p:nvSpPr>
          <p:spPr>
            <a:xfrm rot="3600000">
              <a:off x="2066276" y="4119556"/>
              <a:ext cx="221629" cy="326992"/>
            </a:xfrm>
            <a:custGeom>
              <a:avLst/>
              <a:gdLst>
                <a:gd name="connsiteX0" fmla="*/ 0 w 221629"/>
                <a:gd name="connsiteY0" fmla="*/ 282959 h 326992"/>
                <a:gd name="connsiteX1" fmla="*/ 149717 w 221629"/>
                <a:gd name="connsiteY1" fmla="*/ 282959 h 326992"/>
                <a:gd name="connsiteX2" fmla="*/ 149717 w 221629"/>
                <a:gd name="connsiteY2" fmla="*/ 326992 h 326992"/>
                <a:gd name="connsiteX3" fmla="*/ 0 w 221629"/>
                <a:gd name="connsiteY3" fmla="*/ 326992 h 326992"/>
                <a:gd name="connsiteX4" fmla="*/ 208419 w 221629"/>
                <a:gd name="connsiteY4" fmla="*/ 486 h 326992"/>
                <a:gd name="connsiteX5" fmla="*/ 221629 w 221629"/>
                <a:gd name="connsiteY5" fmla="*/ 20301 h 326992"/>
                <a:gd name="connsiteX6" fmla="*/ 221629 w 221629"/>
                <a:gd name="connsiteY6" fmla="*/ 83050 h 326992"/>
                <a:gd name="connsiteX7" fmla="*/ 221629 w 221629"/>
                <a:gd name="connsiteY7" fmla="*/ 139193 h 326992"/>
                <a:gd name="connsiteX8" fmla="*/ 209519 w 221629"/>
                <a:gd name="connsiteY8" fmla="*/ 177723 h 326992"/>
                <a:gd name="connsiteX9" fmla="*/ 129158 w 221629"/>
                <a:gd name="connsiteY9" fmla="*/ 282303 h 326992"/>
                <a:gd name="connsiteX10" fmla="*/ 17971 w 221629"/>
                <a:gd name="connsiteY10" fmla="*/ 280101 h 326992"/>
                <a:gd name="connsiteX11" fmla="*/ 17971 w 221629"/>
                <a:gd name="connsiteY11" fmla="*/ 210749 h 326992"/>
                <a:gd name="connsiteX12" fmla="*/ 35584 w 221629"/>
                <a:gd name="connsiteY12" fmla="*/ 164513 h 326992"/>
                <a:gd name="connsiteX13" fmla="*/ 115947 w 221629"/>
                <a:gd name="connsiteY13" fmla="*/ 83050 h 326992"/>
                <a:gd name="connsiteX14" fmla="*/ 141266 w 221629"/>
                <a:gd name="connsiteY14" fmla="*/ 79747 h 326992"/>
                <a:gd name="connsiteX15" fmla="*/ 144570 w 221629"/>
                <a:gd name="connsiteY15" fmla="*/ 118277 h 326992"/>
                <a:gd name="connsiteX16" fmla="*/ 96132 w 221629"/>
                <a:gd name="connsiteY16" fmla="*/ 167815 h 326992"/>
                <a:gd name="connsiteX17" fmla="*/ 95030 w 221629"/>
                <a:gd name="connsiteY17" fmla="*/ 187630 h 326992"/>
                <a:gd name="connsiteX18" fmla="*/ 114846 w 221629"/>
                <a:gd name="connsiteY18" fmla="*/ 188732 h 326992"/>
                <a:gd name="connsiteX19" fmla="*/ 169889 w 221629"/>
                <a:gd name="connsiteY19" fmla="*/ 133689 h 326992"/>
                <a:gd name="connsiteX20" fmla="*/ 170990 w 221629"/>
                <a:gd name="connsiteY20" fmla="*/ 131488 h 326992"/>
                <a:gd name="connsiteX21" fmla="*/ 180897 w 221629"/>
                <a:gd name="connsiteY21" fmla="*/ 98462 h 326992"/>
                <a:gd name="connsiteX22" fmla="*/ 184200 w 221629"/>
                <a:gd name="connsiteY22" fmla="*/ 37915 h 326992"/>
                <a:gd name="connsiteX23" fmla="*/ 186402 w 221629"/>
                <a:gd name="connsiteY23" fmla="*/ 12596 h 326992"/>
                <a:gd name="connsiteX24" fmla="*/ 208419 w 221629"/>
                <a:gd name="connsiteY24" fmla="*/ 486 h 3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629" h="326992">
                  <a:moveTo>
                    <a:pt x="0" y="282959"/>
                  </a:moveTo>
                  <a:lnTo>
                    <a:pt x="149717" y="282959"/>
                  </a:lnTo>
                  <a:lnTo>
                    <a:pt x="149717" y="326992"/>
                  </a:lnTo>
                  <a:lnTo>
                    <a:pt x="0" y="326992"/>
                  </a:lnTo>
                  <a:close/>
                  <a:moveTo>
                    <a:pt x="208419" y="486"/>
                  </a:moveTo>
                  <a:cubicBezTo>
                    <a:pt x="216125" y="1587"/>
                    <a:pt x="221629" y="10394"/>
                    <a:pt x="221629" y="20301"/>
                  </a:cubicBezTo>
                  <a:cubicBezTo>
                    <a:pt x="221629" y="41218"/>
                    <a:pt x="221629" y="62133"/>
                    <a:pt x="221629" y="83050"/>
                  </a:cubicBezTo>
                  <a:cubicBezTo>
                    <a:pt x="221629" y="101764"/>
                    <a:pt x="221629" y="120479"/>
                    <a:pt x="221629" y="139193"/>
                  </a:cubicBezTo>
                  <a:cubicBezTo>
                    <a:pt x="221629" y="153505"/>
                    <a:pt x="218326" y="165613"/>
                    <a:pt x="209519" y="177723"/>
                  </a:cubicBezTo>
                  <a:cubicBezTo>
                    <a:pt x="189704" y="201942"/>
                    <a:pt x="129158" y="282303"/>
                    <a:pt x="129158" y="282303"/>
                  </a:cubicBezTo>
                  <a:lnTo>
                    <a:pt x="17971" y="280101"/>
                  </a:lnTo>
                  <a:cubicBezTo>
                    <a:pt x="17971" y="280101"/>
                    <a:pt x="17971" y="231664"/>
                    <a:pt x="17971" y="210749"/>
                  </a:cubicBezTo>
                  <a:cubicBezTo>
                    <a:pt x="17971" y="192034"/>
                    <a:pt x="24576" y="176622"/>
                    <a:pt x="35584" y="164513"/>
                  </a:cubicBezTo>
                  <a:cubicBezTo>
                    <a:pt x="62005" y="136991"/>
                    <a:pt x="88425" y="109471"/>
                    <a:pt x="115947" y="83050"/>
                  </a:cubicBezTo>
                  <a:cubicBezTo>
                    <a:pt x="122552" y="76445"/>
                    <a:pt x="134661" y="75344"/>
                    <a:pt x="141266" y="79747"/>
                  </a:cubicBezTo>
                  <a:cubicBezTo>
                    <a:pt x="155578" y="89655"/>
                    <a:pt x="154477" y="107269"/>
                    <a:pt x="144570" y="118277"/>
                  </a:cubicBezTo>
                  <a:cubicBezTo>
                    <a:pt x="128056" y="134790"/>
                    <a:pt x="111544" y="151303"/>
                    <a:pt x="96132" y="167815"/>
                  </a:cubicBezTo>
                  <a:cubicBezTo>
                    <a:pt x="89527" y="174420"/>
                    <a:pt x="89527" y="182127"/>
                    <a:pt x="95030" y="187630"/>
                  </a:cubicBezTo>
                  <a:cubicBezTo>
                    <a:pt x="99434" y="192034"/>
                    <a:pt x="110442" y="193135"/>
                    <a:pt x="114846" y="188732"/>
                  </a:cubicBezTo>
                  <a:cubicBezTo>
                    <a:pt x="133561" y="170017"/>
                    <a:pt x="151175" y="151303"/>
                    <a:pt x="169889" y="133689"/>
                  </a:cubicBezTo>
                  <a:cubicBezTo>
                    <a:pt x="170990" y="132588"/>
                    <a:pt x="170990" y="132588"/>
                    <a:pt x="170990" y="131488"/>
                  </a:cubicBezTo>
                  <a:cubicBezTo>
                    <a:pt x="177595" y="121579"/>
                    <a:pt x="180897" y="110571"/>
                    <a:pt x="180897" y="98462"/>
                  </a:cubicBezTo>
                  <a:cubicBezTo>
                    <a:pt x="180897" y="78647"/>
                    <a:pt x="183099" y="57730"/>
                    <a:pt x="184200" y="37915"/>
                  </a:cubicBezTo>
                  <a:cubicBezTo>
                    <a:pt x="185301" y="29108"/>
                    <a:pt x="184200" y="20301"/>
                    <a:pt x="186402" y="12596"/>
                  </a:cubicBezTo>
                  <a:cubicBezTo>
                    <a:pt x="188604" y="3789"/>
                    <a:pt x="199612" y="-1716"/>
                    <a:pt x="208419" y="48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94D74193-3735-4B8C-9376-457F755575F1}"/>
                </a:ext>
              </a:extLst>
            </p:cNvPr>
            <p:cNvGrpSpPr/>
            <p:nvPr/>
          </p:nvGrpSpPr>
          <p:grpSpPr>
            <a:xfrm>
              <a:off x="2124123" y="4071821"/>
              <a:ext cx="299505" cy="230916"/>
              <a:chOff x="5236164" y="3478801"/>
              <a:chExt cx="124778" cy="96203"/>
            </a:xfrm>
          </p:grpSpPr>
          <p:sp>
            <p:nvSpPr>
              <p:cNvPr id="61" name="Freeform: Shape 60">
                <a:extLst>
                  <a:ext uri="{FF2B5EF4-FFF2-40B4-BE49-F238E27FC236}">
                    <a16:creationId xmlns:a16="http://schemas.microsoft.com/office/drawing/2014/main" id="{7F24C3EB-FB5D-4595-8665-FA8DC01D714C}"/>
                  </a:ext>
                </a:extLst>
              </p:cNvPr>
              <p:cNvSpPr/>
              <p:nvPr/>
            </p:nvSpPr>
            <p:spPr>
              <a:xfrm>
                <a:off x="5236164" y="3478801"/>
                <a:ext cx="66675" cy="66675"/>
              </a:xfrm>
              <a:custGeom>
                <a:avLst/>
                <a:gdLst>
                  <a:gd name="connsiteX0" fmla="*/ 64498 w 66675"/>
                  <a:gd name="connsiteY0" fmla="*/ 5592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4498" y="55926"/>
                    </a:moveTo>
                    <a:cubicBezTo>
                      <a:pt x="64498" y="55926"/>
                      <a:pt x="61641" y="14968"/>
                      <a:pt x="7348" y="7348"/>
                    </a:cubicBezTo>
                    <a:cubicBezTo>
                      <a:pt x="7348" y="23541"/>
                      <a:pt x="17826" y="63546"/>
                      <a:pt x="6449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C362C11-B604-45C7-BC50-8E9FCFD06A37}"/>
                  </a:ext>
                </a:extLst>
              </p:cNvPr>
              <p:cNvSpPr/>
              <p:nvPr/>
            </p:nvSpPr>
            <p:spPr>
              <a:xfrm>
                <a:off x="5294267" y="3478801"/>
                <a:ext cx="66675" cy="66675"/>
              </a:xfrm>
              <a:custGeom>
                <a:avLst/>
                <a:gdLst>
                  <a:gd name="connsiteX0" fmla="*/ 7348 w 66675"/>
                  <a:gd name="connsiteY0" fmla="*/ 55926 h 66675"/>
                  <a:gd name="connsiteX1" fmla="*/ 64498 w 66675"/>
                  <a:gd name="connsiteY1" fmla="*/ 7348 h 66675"/>
                  <a:gd name="connsiteX2" fmla="*/ 7348 w 66675"/>
                  <a:gd name="connsiteY2" fmla="*/ 67356 h 66675"/>
                </a:gdLst>
                <a:ahLst/>
                <a:cxnLst>
                  <a:cxn ang="0">
                    <a:pos x="connsiteX0" y="connsiteY0"/>
                  </a:cxn>
                  <a:cxn ang="0">
                    <a:pos x="connsiteX1" y="connsiteY1"/>
                  </a:cxn>
                  <a:cxn ang="0">
                    <a:pos x="connsiteX2" y="connsiteY2"/>
                  </a:cxn>
                </a:cxnLst>
                <a:rect l="l" t="t" r="r" b="b"/>
                <a:pathLst>
                  <a:path w="66675" h="66675">
                    <a:moveTo>
                      <a:pt x="7348" y="55926"/>
                    </a:moveTo>
                    <a:cubicBezTo>
                      <a:pt x="7348" y="55926"/>
                      <a:pt x="10206" y="14968"/>
                      <a:pt x="64498" y="7348"/>
                    </a:cubicBezTo>
                    <a:cubicBezTo>
                      <a:pt x="64498" y="23541"/>
                      <a:pt x="54021" y="63546"/>
                      <a:pt x="7348" y="67356"/>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C23F2DA4-2382-41F5-A1A2-ECEADA79B280}"/>
                  </a:ext>
                </a:extLst>
              </p:cNvPr>
              <p:cNvSpPr/>
              <p:nvPr/>
            </p:nvSpPr>
            <p:spPr>
              <a:xfrm>
                <a:off x="5293314" y="3527379"/>
                <a:ext cx="9525" cy="47625"/>
              </a:xfrm>
              <a:custGeom>
                <a:avLst/>
                <a:gdLst>
                  <a:gd name="connsiteX0" fmla="*/ 7348 w 9525"/>
                  <a:gd name="connsiteY0" fmla="*/ 7348 h 47625"/>
                  <a:gd name="connsiteX1" fmla="*/ 7348 w 9525"/>
                  <a:gd name="connsiteY1" fmla="*/ 47353 h 47625"/>
                </a:gdLst>
                <a:ahLst/>
                <a:cxnLst>
                  <a:cxn ang="0">
                    <a:pos x="connsiteX0" y="connsiteY0"/>
                  </a:cxn>
                  <a:cxn ang="0">
                    <a:pos x="connsiteX1" y="connsiteY1"/>
                  </a:cxn>
                </a:cxnLst>
                <a:rect l="l" t="t" r="r" b="b"/>
                <a:pathLst>
                  <a:path w="9525" h="47625">
                    <a:moveTo>
                      <a:pt x="7348" y="7348"/>
                    </a:moveTo>
                    <a:lnTo>
                      <a:pt x="7348" y="4735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21C5AE6F-614A-45A1-8C5F-4DCEEE449708}"/>
              </a:ext>
            </a:extLst>
          </p:cNvPr>
          <p:cNvGrpSpPr>
            <a:grpSpLocks noChangeAspect="1"/>
          </p:cNvGrpSpPr>
          <p:nvPr/>
        </p:nvGrpSpPr>
        <p:grpSpPr>
          <a:xfrm>
            <a:off x="9466699" y="4246268"/>
            <a:ext cx="339583" cy="387761"/>
            <a:chOff x="9466699" y="4097763"/>
            <a:chExt cx="339583" cy="387761"/>
          </a:xfrm>
        </p:grpSpPr>
        <p:sp>
          <p:nvSpPr>
            <p:cNvPr id="65" name="Oval 64">
              <a:extLst>
                <a:ext uri="{FF2B5EF4-FFF2-40B4-BE49-F238E27FC236}">
                  <a16:creationId xmlns:a16="http://schemas.microsoft.com/office/drawing/2014/main" id="{63CC399C-BC07-4259-8118-BE53B0617D90}"/>
                </a:ext>
              </a:extLst>
            </p:cNvPr>
            <p:cNvSpPr/>
            <p:nvPr/>
          </p:nvSpPr>
          <p:spPr>
            <a:xfrm>
              <a:off x="9577682" y="4258604"/>
              <a:ext cx="228600" cy="226920"/>
            </a:xfrm>
            <a:prstGeom prst="ellipse">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51D1635-945E-4970-9A83-B94E2BACA2B4}"/>
                </a:ext>
              </a:extLst>
            </p:cNvPr>
            <p:cNvSpPr/>
            <p:nvPr/>
          </p:nvSpPr>
          <p:spPr>
            <a:xfrm>
              <a:off x="9466699" y="4097763"/>
              <a:ext cx="249613" cy="351725"/>
            </a:xfrm>
            <a:custGeom>
              <a:avLst/>
              <a:gdLst>
                <a:gd name="connsiteX0" fmla="*/ 89263 w 209550"/>
                <a:gd name="connsiteY0" fmla="*/ 288336 h 295275"/>
                <a:gd name="connsiteX1" fmla="*/ 7348 w 209550"/>
                <a:gd name="connsiteY1" fmla="*/ 288336 h 295275"/>
                <a:gd name="connsiteX2" fmla="*/ 7348 w 209550"/>
                <a:gd name="connsiteY2" fmla="*/ 48306 h 295275"/>
                <a:gd name="connsiteX3" fmla="*/ 48306 w 209550"/>
                <a:gd name="connsiteY3" fmla="*/ 7348 h 295275"/>
                <a:gd name="connsiteX4" fmla="*/ 207373 w 209550"/>
                <a:gd name="connsiteY4" fmla="*/ 7348 h 295275"/>
                <a:gd name="connsiteX5" fmla="*/ 207373 w 209550"/>
                <a:gd name="connsiteY5" fmla="*/ 11498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295275">
                  <a:moveTo>
                    <a:pt x="89263" y="288336"/>
                  </a:moveTo>
                  <a:cubicBezTo>
                    <a:pt x="7348" y="288336"/>
                    <a:pt x="7348" y="288336"/>
                    <a:pt x="7348" y="288336"/>
                  </a:cubicBezTo>
                  <a:cubicBezTo>
                    <a:pt x="7348" y="48306"/>
                    <a:pt x="7348" y="48306"/>
                    <a:pt x="7348" y="48306"/>
                  </a:cubicBezTo>
                  <a:cubicBezTo>
                    <a:pt x="48306" y="7348"/>
                    <a:pt x="48306" y="7348"/>
                    <a:pt x="48306" y="7348"/>
                  </a:cubicBezTo>
                  <a:cubicBezTo>
                    <a:pt x="207373" y="7348"/>
                    <a:pt x="207373" y="7348"/>
                    <a:pt x="207373" y="7348"/>
                  </a:cubicBezTo>
                  <a:cubicBezTo>
                    <a:pt x="207373" y="114981"/>
                    <a:pt x="207373" y="114981"/>
                    <a:pt x="207373" y="11498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67" name="Graphic 208">
              <a:extLst>
                <a:ext uri="{FF2B5EF4-FFF2-40B4-BE49-F238E27FC236}">
                  <a16:creationId xmlns:a16="http://schemas.microsoft.com/office/drawing/2014/main" id="{B19E0ECC-252F-4D8F-9FA1-502DB9D7B3D4}"/>
                </a:ext>
              </a:extLst>
            </p:cNvPr>
            <p:cNvGrpSpPr/>
            <p:nvPr/>
          </p:nvGrpSpPr>
          <p:grpSpPr>
            <a:xfrm>
              <a:off x="9635770" y="4316334"/>
              <a:ext cx="112424" cy="111460"/>
              <a:chOff x="6112668" y="3482816"/>
              <a:chExt cx="199548" cy="197834"/>
            </a:xfrm>
            <a:noFill/>
          </p:grpSpPr>
          <p:sp>
            <p:nvSpPr>
              <p:cNvPr id="68" name="Freeform: Shape 67">
                <a:extLst>
                  <a:ext uri="{FF2B5EF4-FFF2-40B4-BE49-F238E27FC236}">
                    <a16:creationId xmlns:a16="http://schemas.microsoft.com/office/drawing/2014/main" id="{1F867D75-7575-4D64-AB7E-01C447C9518C}"/>
                  </a:ext>
                </a:extLst>
              </p:cNvPr>
              <p:cNvSpPr/>
              <p:nvPr/>
            </p:nvSpPr>
            <p:spPr>
              <a:xfrm>
                <a:off x="6128765" y="3497961"/>
                <a:ext cx="162687" cy="163829"/>
              </a:xfrm>
              <a:custGeom>
                <a:avLst/>
                <a:gdLst>
                  <a:gd name="connsiteX0" fmla="*/ 0 w 162687"/>
                  <a:gd name="connsiteY0" fmla="*/ 81915 h 163829"/>
                  <a:gd name="connsiteX1" fmla="*/ 81344 w 162687"/>
                  <a:gd name="connsiteY1" fmla="*/ 0 h 163829"/>
                  <a:gd name="connsiteX2" fmla="*/ 162687 w 162687"/>
                  <a:gd name="connsiteY2" fmla="*/ 81915 h 163829"/>
                  <a:gd name="connsiteX3" fmla="*/ 81344 w 162687"/>
                  <a:gd name="connsiteY3" fmla="*/ 163830 h 163829"/>
                  <a:gd name="connsiteX4" fmla="*/ 0 w 162687"/>
                  <a:gd name="connsiteY4" fmla="*/ 81915 h 163829"/>
                  <a:gd name="connsiteX5" fmla="*/ 0 w 162687"/>
                  <a:gd name="connsiteY5" fmla="*/ 81915 h 163829"/>
                  <a:gd name="connsiteX6" fmla="*/ 0 w 162687"/>
                  <a:gd name="connsiteY6" fmla="*/ 81915 h 163829"/>
                  <a:gd name="connsiteX7" fmla="*/ 0 w 162687"/>
                  <a:gd name="connsiteY7" fmla="*/ 8191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687" h="163829">
                    <a:moveTo>
                      <a:pt x="0" y="81915"/>
                    </a:moveTo>
                    <a:cubicBezTo>
                      <a:pt x="0" y="36671"/>
                      <a:pt x="35909" y="0"/>
                      <a:pt x="81344" y="0"/>
                    </a:cubicBezTo>
                    <a:cubicBezTo>
                      <a:pt x="125825" y="0"/>
                      <a:pt x="162687" y="36766"/>
                      <a:pt x="162687" y="81915"/>
                    </a:cubicBezTo>
                    <a:cubicBezTo>
                      <a:pt x="162687" y="127064"/>
                      <a:pt x="126778" y="163830"/>
                      <a:pt x="81344" y="163830"/>
                    </a:cubicBezTo>
                    <a:cubicBezTo>
                      <a:pt x="36862" y="163830"/>
                      <a:pt x="0" y="127159"/>
                      <a:pt x="0" y="81915"/>
                    </a:cubicBezTo>
                    <a:lnTo>
                      <a:pt x="0" y="81915"/>
                    </a:lnTo>
                    <a:lnTo>
                      <a:pt x="0" y="81915"/>
                    </a:lnTo>
                    <a:lnTo>
                      <a:pt x="0" y="81915"/>
                    </a:lnTo>
                    <a:close/>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79E14AD-6CEB-4594-B67E-6C51374C791B}"/>
                  </a:ext>
                </a:extLst>
              </p:cNvPr>
              <p:cNvSpPr/>
              <p:nvPr/>
            </p:nvSpPr>
            <p:spPr>
              <a:xfrm>
                <a:off x="6243256" y="3482911"/>
                <a:ext cx="7524" cy="21621"/>
              </a:xfrm>
              <a:custGeom>
                <a:avLst/>
                <a:gdLst>
                  <a:gd name="connsiteX0" fmla="*/ 7525 w 7524"/>
                  <a:gd name="connsiteY0" fmla="*/ 0 h 21621"/>
                  <a:gd name="connsiteX1" fmla="*/ 0 w 7524"/>
                  <a:gd name="connsiteY1" fmla="*/ 21622 h 21621"/>
                </a:gdLst>
                <a:ahLst/>
                <a:cxnLst>
                  <a:cxn ang="0">
                    <a:pos x="connsiteX0" y="connsiteY0"/>
                  </a:cxn>
                  <a:cxn ang="0">
                    <a:pos x="connsiteX1" y="connsiteY1"/>
                  </a:cxn>
                </a:cxnLst>
                <a:rect l="l" t="t" r="r" b="b"/>
                <a:pathLst>
                  <a:path w="7524" h="21621">
                    <a:moveTo>
                      <a:pt x="7525" y="0"/>
                    </a:moveTo>
                    <a:cubicBezTo>
                      <a:pt x="0" y="21622"/>
                      <a:pt x="0" y="21622"/>
                      <a:pt x="0" y="2162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38BE4D0-2667-4D06-8A6F-5B0BA56DC1A8}"/>
                  </a:ext>
                </a:extLst>
              </p:cNvPr>
              <p:cNvSpPr/>
              <p:nvPr/>
            </p:nvSpPr>
            <p:spPr>
              <a:xfrm>
                <a:off x="6285737" y="3541299"/>
                <a:ext cx="26479" cy="8477"/>
              </a:xfrm>
              <a:custGeom>
                <a:avLst/>
                <a:gdLst>
                  <a:gd name="connsiteX0" fmla="*/ 26480 w 26479"/>
                  <a:gd name="connsiteY0" fmla="*/ 0 h 8477"/>
                  <a:gd name="connsiteX1" fmla="*/ 0 w 26479"/>
                  <a:gd name="connsiteY1" fmla="*/ 8477 h 8477"/>
                </a:gdLst>
                <a:ahLst/>
                <a:cxnLst>
                  <a:cxn ang="0">
                    <a:pos x="connsiteX0" y="connsiteY0"/>
                  </a:cxn>
                  <a:cxn ang="0">
                    <a:pos x="connsiteX1" y="connsiteY1"/>
                  </a:cxn>
                </a:cxnLst>
                <a:rect l="l" t="t" r="r" b="b"/>
                <a:pathLst>
                  <a:path w="26479" h="8477">
                    <a:moveTo>
                      <a:pt x="26480" y="0"/>
                    </a:moveTo>
                    <a:cubicBezTo>
                      <a:pt x="0" y="8477"/>
                      <a:pt x="0" y="8477"/>
                      <a:pt x="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D875813-8CE1-4891-9C5D-A58AC61F7F3C}"/>
                  </a:ext>
                </a:extLst>
              </p:cNvPr>
              <p:cNvSpPr/>
              <p:nvPr/>
            </p:nvSpPr>
            <p:spPr>
              <a:xfrm>
                <a:off x="6284785" y="3610927"/>
                <a:ext cx="26479" cy="10382"/>
              </a:xfrm>
              <a:custGeom>
                <a:avLst/>
                <a:gdLst>
                  <a:gd name="connsiteX0" fmla="*/ 0 w 26479"/>
                  <a:gd name="connsiteY0" fmla="*/ 0 h 10382"/>
                  <a:gd name="connsiteX1" fmla="*/ 26479 w 26479"/>
                  <a:gd name="connsiteY1" fmla="*/ 10382 h 10382"/>
                </a:gdLst>
                <a:ahLst/>
                <a:cxnLst>
                  <a:cxn ang="0">
                    <a:pos x="connsiteX0" y="connsiteY0"/>
                  </a:cxn>
                  <a:cxn ang="0">
                    <a:pos x="connsiteX1" y="connsiteY1"/>
                  </a:cxn>
                </a:cxnLst>
                <a:rect l="l" t="t" r="r" b="b"/>
                <a:pathLst>
                  <a:path w="26479" h="10382">
                    <a:moveTo>
                      <a:pt x="0" y="0"/>
                    </a:moveTo>
                    <a:cubicBezTo>
                      <a:pt x="26479" y="10382"/>
                      <a:pt x="26479" y="10382"/>
                      <a:pt x="26479" y="10382"/>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7DA23F5-88AF-43B3-B1D2-5B90D1DB49E0}"/>
                  </a:ext>
                </a:extLst>
              </p:cNvPr>
              <p:cNvSpPr/>
              <p:nvPr/>
            </p:nvSpPr>
            <p:spPr>
              <a:xfrm>
                <a:off x="6242304" y="3655218"/>
                <a:ext cx="12287" cy="24479"/>
              </a:xfrm>
              <a:custGeom>
                <a:avLst/>
                <a:gdLst>
                  <a:gd name="connsiteX0" fmla="*/ 12287 w 12287"/>
                  <a:gd name="connsiteY0" fmla="*/ 24479 h 24479"/>
                  <a:gd name="connsiteX1" fmla="*/ 0 w 12287"/>
                  <a:gd name="connsiteY1" fmla="*/ 0 h 24479"/>
                </a:gdLst>
                <a:ahLst/>
                <a:cxnLst>
                  <a:cxn ang="0">
                    <a:pos x="connsiteX0" y="connsiteY0"/>
                  </a:cxn>
                  <a:cxn ang="0">
                    <a:pos x="connsiteX1" y="connsiteY1"/>
                  </a:cxn>
                </a:cxnLst>
                <a:rect l="l" t="t" r="r" b="b"/>
                <a:pathLst>
                  <a:path w="12287" h="24479">
                    <a:moveTo>
                      <a:pt x="12287" y="24479"/>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11485FB-21CA-4999-B423-FFDF5460547E}"/>
                  </a:ext>
                </a:extLst>
              </p:cNvPr>
              <p:cNvSpPr/>
              <p:nvPr/>
            </p:nvSpPr>
            <p:spPr>
              <a:xfrm>
                <a:off x="6171247" y="3656171"/>
                <a:ext cx="10477" cy="24479"/>
              </a:xfrm>
              <a:custGeom>
                <a:avLst/>
                <a:gdLst>
                  <a:gd name="connsiteX0" fmla="*/ 0 w 10477"/>
                  <a:gd name="connsiteY0" fmla="*/ 24479 h 24479"/>
                  <a:gd name="connsiteX1" fmla="*/ 10477 w 10477"/>
                  <a:gd name="connsiteY1" fmla="*/ 0 h 24479"/>
                </a:gdLst>
                <a:ahLst/>
                <a:cxnLst>
                  <a:cxn ang="0">
                    <a:pos x="connsiteX0" y="connsiteY0"/>
                  </a:cxn>
                  <a:cxn ang="0">
                    <a:pos x="connsiteX1" y="connsiteY1"/>
                  </a:cxn>
                </a:cxnLst>
                <a:rect l="l" t="t" r="r" b="b"/>
                <a:pathLst>
                  <a:path w="10477" h="24479">
                    <a:moveTo>
                      <a:pt x="0" y="24479"/>
                    </a:moveTo>
                    <a:cubicBezTo>
                      <a:pt x="10477" y="0"/>
                      <a:pt x="10477" y="0"/>
                      <a:pt x="10477"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93E57ED-DC95-4820-9913-FC82F7F05943}"/>
                  </a:ext>
                </a:extLst>
              </p:cNvPr>
              <p:cNvSpPr/>
              <p:nvPr/>
            </p:nvSpPr>
            <p:spPr>
              <a:xfrm>
                <a:off x="6112668" y="3611880"/>
                <a:ext cx="23621" cy="9429"/>
              </a:xfrm>
              <a:custGeom>
                <a:avLst/>
                <a:gdLst>
                  <a:gd name="connsiteX0" fmla="*/ 0 w 23621"/>
                  <a:gd name="connsiteY0" fmla="*/ 9430 h 9429"/>
                  <a:gd name="connsiteX1" fmla="*/ 23622 w 23621"/>
                  <a:gd name="connsiteY1" fmla="*/ 0 h 9429"/>
                </a:gdLst>
                <a:ahLst/>
                <a:cxnLst>
                  <a:cxn ang="0">
                    <a:pos x="connsiteX0" y="connsiteY0"/>
                  </a:cxn>
                  <a:cxn ang="0">
                    <a:pos x="connsiteX1" y="connsiteY1"/>
                  </a:cxn>
                </a:cxnLst>
                <a:rect l="l" t="t" r="r" b="b"/>
                <a:pathLst>
                  <a:path w="23621" h="9429">
                    <a:moveTo>
                      <a:pt x="0" y="9430"/>
                    </a:moveTo>
                    <a:cubicBezTo>
                      <a:pt x="23622" y="0"/>
                      <a:pt x="23622" y="0"/>
                      <a:pt x="23622"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B2F6C98-6064-4920-818F-C8D4F325E1B2}"/>
                  </a:ext>
                </a:extLst>
              </p:cNvPr>
              <p:cNvSpPr/>
              <p:nvPr/>
            </p:nvSpPr>
            <p:spPr>
              <a:xfrm>
                <a:off x="6112668" y="3541299"/>
                <a:ext cx="22669" cy="8477"/>
              </a:xfrm>
              <a:custGeom>
                <a:avLst/>
                <a:gdLst>
                  <a:gd name="connsiteX0" fmla="*/ 0 w 22669"/>
                  <a:gd name="connsiteY0" fmla="*/ 0 h 8477"/>
                  <a:gd name="connsiteX1" fmla="*/ 22670 w 22669"/>
                  <a:gd name="connsiteY1" fmla="*/ 8477 h 8477"/>
                </a:gdLst>
                <a:ahLst/>
                <a:cxnLst>
                  <a:cxn ang="0">
                    <a:pos x="connsiteX0" y="connsiteY0"/>
                  </a:cxn>
                  <a:cxn ang="0">
                    <a:pos x="connsiteX1" y="connsiteY1"/>
                  </a:cxn>
                </a:cxnLst>
                <a:rect l="l" t="t" r="r" b="b"/>
                <a:pathLst>
                  <a:path w="22669" h="8477">
                    <a:moveTo>
                      <a:pt x="0" y="0"/>
                    </a:moveTo>
                    <a:cubicBezTo>
                      <a:pt x="22670" y="8477"/>
                      <a:pt x="22670" y="8477"/>
                      <a:pt x="22670" y="8477"/>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079297CA-5E48-4707-99BB-F91FFC98BC82}"/>
                  </a:ext>
                </a:extLst>
              </p:cNvPr>
              <p:cNvSpPr/>
              <p:nvPr/>
            </p:nvSpPr>
            <p:spPr>
              <a:xfrm>
                <a:off x="6170390" y="3482816"/>
                <a:ext cx="10382" cy="20764"/>
              </a:xfrm>
              <a:custGeom>
                <a:avLst/>
                <a:gdLst>
                  <a:gd name="connsiteX0" fmla="*/ 10382 w 10382"/>
                  <a:gd name="connsiteY0" fmla="*/ 20765 h 20764"/>
                  <a:gd name="connsiteX1" fmla="*/ 0 w 10382"/>
                  <a:gd name="connsiteY1" fmla="*/ 0 h 20764"/>
                </a:gdLst>
                <a:ahLst/>
                <a:cxnLst>
                  <a:cxn ang="0">
                    <a:pos x="connsiteX0" y="connsiteY0"/>
                  </a:cxn>
                  <a:cxn ang="0">
                    <a:pos x="connsiteX1" y="connsiteY1"/>
                  </a:cxn>
                </a:cxnLst>
                <a:rect l="l" t="t" r="r" b="b"/>
                <a:pathLst>
                  <a:path w="10382" h="20764">
                    <a:moveTo>
                      <a:pt x="10382" y="20765"/>
                    </a:moveTo>
                    <a:cubicBezTo>
                      <a:pt x="0" y="0"/>
                      <a:pt x="0" y="0"/>
                      <a:pt x="0" y="0"/>
                    </a:cubicBezTo>
                  </a:path>
                </a:pathLst>
              </a:custGeom>
              <a:noFill/>
              <a:ln w="12700" cap="sq">
                <a:solidFill>
                  <a:srgbClr val="505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714C79AC-BEC0-470C-8151-D3E6E9F69ECE}"/>
              </a:ext>
            </a:extLst>
          </p:cNvPr>
          <p:cNvGrpSpPr/>
          <p:nvPr/>
        </p:nvGrpSpPr>
        <p:grpSpPr>
          <a:xfrm rot="5400000">
            <a:off x="11519301" y="212751"/>
            <a:ext cx="1345398" cy="1144614"/>
            <a:chOff x="9387840" y="-427197"/>
            <a:chExt cx="2065020" cy="1756840"/>
          </a:xfrm>
        </p:grpSpPr>
        <p:sp>
          <p:nvSpPr>
            <p:cNvPr id="78" name="Diamond 77">
              <a:extLst>
                <a:ext uri="{FF2B5EF4-FFF2-40B4-BE49-F238E27FC236}">
                  <a16:creationId xmlns:a16="http://schemas.microsoft.com/office/drawing/2014/main" id="{4BA65AED-3935-4604-BFE2-FB36C65D51B3}"/>
                </a:ext>
              </a:extLst>
            </p:cNvPr>
            <p:cNvSpPr/>
            <p:nvPr/>
          </p:nvSpPr>
          <p:spPr bwMode="auto">
            <a:xfrm>
              <a:off x="9696020" y="-427197"/>
              <a:ext cx="1756840" cy="1756836"/>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Diamond 78">
              <a:extLst>
                <a:ext uri="{FF2B5EF4-FFF2-40B4-BE49-F238E27FC236}">
                  <a16:creationId xmlns:a16="http://schemas.microsoft.com/office/drawing/2014/main" id="{7AA89D76-F62C-455F-B69E-453C87597E4F}"/>
                </a:ext>
              </a:extLst>
            </p:cNvPr>
            <p:cNvSpPr/>
            <p:nvPr/>
          </p:nvSpPr>
          <p:spPr bwMode="auto">
            <a:xfrm>
              <a:off x="9387840" y="-427193"/>
              <a:ext cx="1756840" cy="1756836"/>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pic>
        <p:nvPicPr>
          <p:cNvPr id="2" name="Picture 1">
            <a:extLst>
              <a:ext uri="{FF2B5EF4-FFF2-40B4-BE49-F238E27FC236}">
                <a16:creationId xmlns:a16="http://schemas.microsoft.com/office/drawing/2014/main" id="{0F915765-23D8-4B72-B696-8A562A6AAE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25416" y="1997303"/>
            <a:ext cx="3475403" cy="1969640"/>
          </a:xfrm>
          <a:prstGeom prst="rect">
            <a:avLst/>
          </a:prstGeom>
        </p:spPr>
      </p:pic>
      <p:pic>
        <p:nvPicPr>
          <p:cNvPr id="3" name="Picture 2">
            <a:extLst>
              <a:ext uri="{FF2B5EF4-FFF2-40B4-BE49-F238E27FC236}">
                <a16:creationId xmlns:a16="http://schemas.microsoft.com/office/drawing/2014/main" id="{29024D38-1EED-47CE-81E6-C83FA5DBE50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3508" y="1972353"/>
            <a:ext cx="3502971" cy="1964815"/>
          </a:xfrm>
          <a:prstGeom prst="rect">
            <a:avLst/>
          </a:prstGeom>
        </p:spPr>
      </p:pic>
    </p:spTree>
    <p:extLst>
      <p:ext uri="{BB962C8B-B14F-4D97-AF65-F5344CB8AC3E}">
        <p14:creationId xmlns:p14="http://schemas.microsoft.com/office/powerpoint/2010/main" val="39426963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 xmlns="2e7e8d61-2432-4966-bff6-afe7197066b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5C88C1-CC4B-4C71-A428-3A05B3FE1FBC}">
  <ds:schemaRefs>
    <ds:schemaRef ds:uri="http://schemas.microsoft.com/office/2006/metadata/properties"/>
    <ds:schemaRef ds:uri="http://purl.org/dc/dcmitype/"/>
    <ds:schemaRef ds:uri="http://schemas.microsoft.com/office/2006/documentManagement/types"/>
    <ds:schemaRef ds:uri="http://www.w3.org/XML/1998/namespace"/>
    <ds:schemaRef ds:uri="http://purl.org/dc/terms/"/>
    <ds:schemaRef ds:uri="http://schemas.openxmlformats.org/package/2006/metadata/core-properties"/>
    <ds:schemaRef ds:uri="2e7e8d61-2432-4966-bff6-afe7197066b3"/>
    <ds:schemaRef ds:uri="http://schemas.microsoft.com/office/infopath/2007/PartnerControls"/>
    <ds:schemaRef ds:uri="cdddad68-33dc-4597-bc2d-2f12ac7da19b"/>
    <ds:schemaRef ds:uri="http://purl.org/dc/elements/1.1/"/>
  </ds:schemaRefs>
</ds:datastoreItem>
</file>

<file path=customXml/itemProps2.xml><?xml version="1.0" encoding="utf-8"?>
<ds:datastoreItem xmlns:ds="http://schemas.openxmlformats.org/officeDocument/2006/customXml" ds:itemID="{175E44F3-326F-4DD5-ACBB-DA3947B3F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7e8d61-2432-4966-bff6-afe7197066b3"/>
    <ds:schemaRef ds:uri="cdddad68-33dc-4597-bc2d-2f12ac7da1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8EF328-E61D-41A4-BCD1-6D933BB69FC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5678</Words>
  <Application>Microsoft Office PowerPoint</Application>
  <PresentationFormat>Widescreen</PresentationFormat>
  <Paragraphs>593</Paragraphs>
  <Slides>64</Slides>
  <Notes>59</Notes>
  <HiddenSlides>1</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64</vt:i4>
      </vt:variant>
    </vt:vector>
  </HeadingPairs>
  <TitlesOfParts>
    <vt:vector size="83" baseType="lpstr">
      <vt:lpstr>&amp;quot</vt:lpstr>
      <vt:lpstr>Arial</vt:lpstr>
      <vt:lpstr>Calibri</vt:lpstr>
      <vt:lpstr>Calibri Light</vt:lpstr>
      <vt:lpstr>Consolas</vt:lpstr>
      <vt:lpstr>Segoe UI</vt:lpstr>
      <vt:lpstr>Segoe UI Light</vt:lpstr>
      <vt:lpstr>Segoe UI Semibold</vt:lpstr>
      <vt:lpstr>Segoe UI Semilight</vt:lpstr>
      <vt:lpstr>Wingdings</vt:lpstr>
      <vt:lpstr>Power Apps</vt:lpstr>
      <vt:lpstr>BA PowerPlatofrm Template Lines 090220</vt:lpstr>
      <vt:lpstr>1_Dynamics 365</vt:lpstr>
      <vt:lpstr>1_Power Apps</vt:lpstr>
      <vt:lpstr>2_Dynamics 365</vt:lpstr>
      <vt:lpstr>Dynamics 365</vt:lpstr>
      <vt:lpstr>1_BA PowerPlatofrm Template Lines 090220</vt:lpstr>
      <vt:lpstr>3_Microsoft 365 PPT Template - 2018</vt:lpstr>
      <vt:lpstr>think-cell Slide</vt:lpstr>
      <vt:lpstr>Power Platform Governance Center of Excellence (CoE)</vt:lpstr>
      <vt:lpstr>Disclaimer</vt:lpstr>
      <vt:lpstr>What is a Centre of Excellence?</vt:lpstr>
      <vt:lpstr>Operating models</vt:lpstr>
      <vt:lpstr>Involvement with business</vt:lpstr>
      <vt:lpstr>Establishing a Centre of Excellence</vt:lpstr>
      <vt:lpstr>Overview of  Center of Excellence Starter Kit</vt:lpstr>
      <vt:lpstr>What is Center of Excellence Starter Kit</vt:lpstr>
      <vt:lpstr>Building Blocks</vt:lpstr>
      <vt:lpstr>Admin Components - Core</vt:lpstr>
      <vt:lpstr>Governance Components – Audit &amp; Compliance</vt:lpstr>
      <vt:lpstr>Nurture Components - Learning</vt:lpstr>
      <vt:lpstr>Standalone Add-ons</vt:lpstr>
      <vt:lpstr>Innovation Backlog - Ideas</vt:lpstr>
      <vt:lpstr>ALM Accelerator for Makers</vt:lpstr>
      <vt:lpstr>Theming Components - Branding</vt:lpstr>
      <vt:lpstr>CoE Starter Kit - Documentation</vt:lpstr>
      <vt:lpstr>CoE Starter Kit – GitHub Repo</vt:lpstr>
      <vt:lpstr>CoE Starter Kit – Extend </vt:lpstr>
      <vt:lpstr>Production vs Dataverse for Teams environment</vt:lpstr>
      <vt:lpstr>Core Components Deep Dive</vt:lpstr>
      <vt:lpstr>Sync Templates</vt:lpstr>
      <vt:lpstr>Dataverse Tables</vt:lpstr>
      <vt:lpstr>Security Roles</vt:lpstr>
      <vt:lpstr>Environment Variables</vt:lpstr>
      <vt:lpstr>DLP Editor V2</vt:lpstr>
      <vt:lpstr>Power Platform Admin View</vt:lpstr>
      <vt:lpstr>Compliance Request Flow</vt:lpstr>
      <vt:lpstr>Auditing Process</vt:lpstr>
      <vt:lpstr>Admin – Command Center</vt:lpstr>
      <vt:lpstr>Maker - Command Center</vt:lpstr>
      <vt:lpstr>Admin – Environment Request</vt:lpstr>
      <vt:lpstr>Environment Request</vt:lpstr>
      <vt:lpstr>Set App Permissions</vt:lpstr>
      <vt:lpstr>Set Flow Permissions</vt:lpstr>
      <vt:lpstr>App Catalog</vt:lpstr>
      <vt:lpstr>Welcome Email</vt:lpstr>
      <vt:lpstr>Audit Log Component</vt:lpstr>
      <vt:lpstr>Fetching Power Apps and Flow events from Office 365 Audit Log</vt:lpstr>
      <vt:lpstr>Office 365 Management API</vt:lpstr>
      <vt:lpstr>Admin | Sync Audit Logs</vt:lpstr>
      <vt:lpstr>[Child] Admin | Sync Logs</vt:lpstr>
      <vt:lpstr>Environment Variables</vt:lpstr>
      <vt:lpstr>Power BI Dashboard</vt:lpstr>
      <vt:lpstr>Power BI Dashboard</vt:lpstr>
      <vt:lpstr>Which dashboard to use?</vt:lpstr>
      <vt:lpstr>Environment URL</vt:lpstr>
      <vt:lpstr>Configure Power BI Dashboard</vt:lpstr>
      <vt:lpstr>Report examples of Power BI Dashboard</vt:lpstr>
      <vt:lpstr>Overview – Apps, Flows, Chatbots </vt:lpstr>
      <vt:lpstr>Environments</vt:lpstr>
      <vt:lpstr>Microsoft Teams Environments</vt:lpstr>
      <vt:lpstr>Apps</vt:lpstr>
      <vt:lpstr>Cloud Flows</vt:lpstr>
      <vt:lpstr>App / Flow Connections</vt:lpstr>
      <vt:lpstr>App and Flow Risk Assessment</vt:lpstr>
      <vt:lpstr>App License Assessment</vt:lpstr>
      <vt:lpstr>App, Flow and Desktop Flow Archive</vt:lpstr>
      <vt:lpstr>Power BI Dashboard - Compliance and Adoption</vt:lpstr>
      <vt:lpstr>Compliance and Governance Dashboard </vt:lpstr>
      <vt:lpstr>Apps Drill Through</vt:lpstr>
      <vt:lpstr>Flows Drill Through</vt:lpstr>
      <vt:lpstr>Adoption insights Dashboard </vt:lpstr>
      <vt:lpstr>Default environment Dashboard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PowerPoint Template</dc:title>
  <dc:creator>Tom Postings</dc:creator>
  <cp:keywords/>
  <cp:lastModifiedBy>Roberto Armenta</cp:lastModifiedBy>
  <cp:revision>59</cp:revision>
  <dcterms:created xsi:type="dcterms:W3CDTF">2020-01-08T21:30:07Z</dcterms:created>
  <dcterms:modified xsi:type="dcterms:W3CDTF">2022-10-27T20:18:34Z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0x0101007D353A4BAC0BD843BAFA27F789CCDA2E</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Confidentiality">
    <vt:lpwstr>5;#internal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ffd394ea-cd4c-4afe-b6e2-1d911aa91a79</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3075;#documents|e037ed84-7d8e-4cbb-9c8f-61e80301a44f</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2548;#Business Applications Domain|610af3f5-b43d-455a-97a7-f917993f5652</vt:lpwstr>
  </property>
  <property fmtid="{D5CDD505-2E9C-101B-9397-08002B2CF9AE}" pid="15" name="ExperienceContentType">
    <vt:lpwstr/>
  </property>
  <property fmtid="{D5CDD505-2E9C-101B-9397-08002B2CF9AE}" pid="16" name="BusinessArchitecture">
    <vt:lpwstr>1799;#Business Applications|bc6a3471-5036-4c6f-8724-05bc21271c2e;#2743;#Microsoft Power platform|89e3aef7-17c4-4d94-8911-f58a28f8fed8</vt:lpwstr>
  </property>
  <property fmtid="{D5CDD505-2E9C-101B-9397-08002B2CF9AE}" pid="17" name="Products">
    <vt:lpwstr>2321;#Power Apps|c2b7c9b5-267e-4ead-becc-03446bde7831;#2515;#Power Automate|d22fb328-0625-4c11-970d-937380f62ea3;#162;#Power BI for Office 365|f9a65d80-21ac-4b9a-bf55-4f28a6454a78</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TechnicalLevel">
    <vt:lpwstr>3066;#100 (beginner)|7d022d07-ff67-4af8-910d-8ea6b46b5908</vt:lpwstr>
  </property>
  <property fmtid="{D5CDD505-2E9C-101B-9397-08002B2CF9AE}" pid="22" name="Audiences">
    <vt:lpwstr/>
  </property>
  <property fmtid="{D5CDD505-2E9C-101B-9397-08002B2CF9AE}" pid="23" name="SMSG Items">
    <vt:lpwstr>3091;#documents|e037ed84-7d8e-4cbb-9c8f-61e80301a44f</vt:lpwstr>
  </property>
  <property fmtid="{D5CDD505-2E9C-101B-9397-08002B2CF9AE}" pid="24" name="ldac8aee9d1f469e8cd8c3f8d6a615f2">
    <vt:lpwstr/>
  </property>
  <property fmtid="{D5CDD505-2E9C-101B-9397-08002B2CF9AE}" pid="25" name="Solution Areas">
    <vt:lpwstr>3477;#Business Applications|bc6a3471-5036-4c6f-8724-05bc21271c2e</vt:lpwstr>
  </property>
  <property fmtid="{D5CDD505-2E9C-101B-9397-08002B2CF9AE}" pid="26" name="EmployeeRole">
    <vt:lpwstr/>
  </property>
  <property fmtid="{D5CDD505-2E9C-101B-9397-08002B2CF9AE}" pid="27" name="NewsTopic">
    <vt:lpwstr/>
  </property>
  <property fmtid="{D5CDD505-2E9C-101B-9397-08002B2CF9AE}" pid="28" name="Roles">
    <vt:lpwstr/>
  </property>
  <property fmtid="{D5CDD505-2E9C-101B-9397-08002B2CF9AE}" pid="29" name="NewsSource">
    <vt:lpwstr/>
  </property>
  <property fmtid="{D5CDD505-2E9C-101B-9397-08002B2CF9AE}" pid="30" name="MSProfessions">
    <vt:lpwstr>3100;#Marketing|6bac43fe-835f-4207-8dba-9b6899aa3139</vt:lpwstr>
  </property>
  <property fmtid="{D5CDD505-2E9C-101B-9397-08002B2CF9AE}" pid="31" name="SMSGTags">
    <vt:lpwstr/>
  </property>
  <property fmtid="{D5CDD505-2E9C-101B-9397-08002B2CF9AE}" pid="32" name="MSPhysicalGeography">
    <vt:lpwstr/>
  </property>
  <property fmtid="{D5CDD505-2E9C-101B-9397-08002B2CF9AE}" pid="33" name="EnterpriseDomainTags">
    <vt:lpwstr/>
  </property>
  <property fmtid="{D5CDD505-2E9C-101B-9397-08002B2CF9AE}" pid="34" name="j3562c58ee414e028925bc902cfc01a1">
    <vt:lpwstr/>
  </property>
  <property fmtid="{D5CDD505-2E9C-101B-9397-08002B2CF9AE}" pid="35" name="Segments">
    <vt:lpwstr/>
  </property>
  <property fmtid="{D5CDD505-2E9C-101B-9397-08002B2CF9AE}" pid="36" name="Partners">
    <vt:lpwstr/>
  </property>
  <property fmtid="{D5CDD505-2E9C-101B-9397-08002B2CF9AE}" pid="37" name="ActivitiesAndPrograms">
    <vt:lpwstr/>
  </property>
  <property fmtid="{D5CDD505-2E9C-101B-9397-08002B2CF9AE}" pid="38" name="la4444b61d19467597d63190b69ac227">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of67e5d4b76f4a9db8769983fda9cec0">
    <vt:lpwstr/>
  </property>
</Properties>
</file>